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</p:sldMasterIdLst>
  <p:notesMasterIdLst>
    <p:notesMasterId r:id="rId138"/>
  </p:notesMasterIdLst>
  <p:sldIdLst>
    <p:sldId id="544" r:id="rId4"/>
    <p:sldId id="256" r:id="rId5"/>
    <p:sldId id="705" r:id="rId6"/>
    <p:sldId id="704" r:id="rId7"/>
    <p:sldId id="259" r:id="rId8"/>
    <p:sldId id="261" r:id="rId9"/>
    <p:sldId id="260" r:id="rId10"/>
    <p:sldId id="265" r:id="rId11"/>
    <p:sldId id="272" r:id="rId12"/>
    <p:sldId id="273" r:id="rId13"/>
    <p:sldId id="275" r:id="rId14"/>
    <p:sldId id="277" r:id="rId15"/>
    <p:sldId id="281" r:id="rId16"/>
    <p:sldId id="287" r:id="rId17"/>
    <p:sldId id="291" r:id="rId18"/>
    <p:sldId id="294" r:id="rId19"/>
    <p:sldId id="691" r:id="rId20"/>
    <p:sldId id="301" r:id="rId21"/>
    <p:sldId id="302" r:id="rId22"/>
    <p:sldId id="305" r:id="rId23"/>
    <p:sldId id="308" r:id="rId24"/>
    <p:sldId id="309" r:id="rId25"/>
    <p:sldId id="311" r:id="rId26"/>
    <p:sldId id="316" r:id="rId27"/>
    <p:sldId id="318" r:id="rId28"/>
    <p:sldId id="321" r:id="rId29"/>
    <p:sldId id="328" r:id="rId30"/>
    <p:sldId id="330" r:id="rId31"/>
    <p:sldId id="333" r:id="rId32"/>
    <p:sldId id="335" r:id="rId33"/>
    <p:sldId id="337" r:id="rId34"/>
    <p:sldId id="342" r:id="rId35"/>
    <p:sldId id="344" r:id="rId36"/>
    <p:sldId id="351" r:id="rId37"/>
    <p:sldId id="356" r:id="rId38"/>
    <p:sldId id="367" r:id="rId39"/>
    <p:sldId id="369" r:id="rId40"/>
    <p:sldId id="373" r:id="rId41"/>
    <p:sldId id="376" r:id="rId42"/>
    <p:sldId id="379" r:id="rId43"/>
    <p:sldId id="381" r:id="rId44"/>
    <p:sldId id="385" r:id="rId45"/>
    <p:sldId id="396" r:id="rId46"/>
    <p:sldId id="400" r:id="rId47"/>
    <p:sldId id="403" r:id="rId48"/>
    <p:sldId id="408" r:id="rId49"/>
    <p:sldId id="429" r:id="rId50"/>
    <p:sldId id="422" r:id="rId51"/>
    <p:sldId id="427" r:id="rId52"/>
    <p:sldId id="444" r:id="rId53"/>
    <p:sldId id="447" r:id="rId54"/>
    <p:sldId id="449" r:id="rId55"/>
    <p:sldId id="462" r:id="rId56"/>
    <p:sldId id="464" r:id="rId57"/>
    <p:sldId id="474" r:id="rId58"/>
    <p:sldId id="478" r:id="rId59"/>
    <p:sldId id="480" r:id="rId60"/>
    <p:sldId id="487" r:id="rId61"/>
    <p:sldId id="490" r:id="rId62"/>
    <p:sldId id="527" r:id="rId63"/>
    <p:sldId id="531" r:id="rId64"/>
    <p:sldId id="534" r:id="rId65"/>
    <p:sldId id="541" r:id="rId66"/>
    <p:sldId id="507" r:id="rId67"/>
    <p:sldId id="511" r:id="rId68"/>
    <p:sldId id="545" r:id="rId69"/>
    <p:sldId id="549" r:id="rId70"/>
    <p:sldId id="554" r:id="rId71"/>
    <p:sldId id="559" r:id="rId72"/>
    <p:sldId id="557" r:id="rId73"/>
    <p:sldId id="561" r:id="rId74"/>
    <p:sldId id="563" r:id="rId75"/>
    <p:sldId id="568" r:id="rId76"/>
    <p:sldId id="571" r:id="rId77"/>
    <p:sldId id="577" r:id="rId78"/>
    <p:sldId id="586" r:id="rId79"/>
    <p:sldId id="590" r:id="rId80"/>
    <p:sldId id="591" r:id="rId81"/>
    <p:sldId id="608" r:id="rId82"/>
    <p:sldId id="595" r:id="rId83"/>
    <p:sldId id="598" r:id="rId84"/>
    <p:sldId id="585" r:id="rId85"/>
    <p:sldId id="601" r:id="rId86"/>
    <p:sldId id="607" r:id="rId87"/>
    <p:sldId id="609" r:id="rId88"/>
    <p:sldId id="611" r:id="rId89"/>
    <p:sldId id="612" r:id="rId90"/>
    <p:sldId id="613" r:id="rId91"/>
    <p:sldId id="614" r:id="rId92"/>
    <p:sldId id="615" r:id="rId93"/>
    <p:sldId id="623" r:id="rId94"/>
    <p:sldId id="624" r:id="rId95"/>
    <p:sldId id="619" r:id="rId96"/>
    <p:sldId id="628" r:id="rId97"/>
    <p:sldId id="629" r:id="rId98"/>
    <p:sldId id="630" r:id="rId99"/>
    <p:sldId id="633" r:id="rId100"/>
    <p:sldId id="634" r:id="rId101"/>
    <p:sldId id="635" r:id="rId102"/>
    <p:sldId id="637" r:id="rId103"/>
    <p:sldId id="636" r:id="rId104"/>
    <p:sldId id="638" r:id="rId105"/>
    <p:sldId id="642" r:id="rId106"/>
    <p:sldId id="643" r:id="rId107"/>
    <p:sldId id="644" r:id="rId108"/>
    <p:sldId id="645" r:id="rId109"/>
    <p:sldId id="646" r:id="rId110"/>
    <p:sldId id="647" r:id="rId111"/>
    <p:sldId id="648" r:id="rId112"/>
    <p:sldId id="652" r:id="rId113"/>
    <p:sldId id="657" r:id="rId114"/>
    <p:sldId id="659" r:id="rId115"/>
    <p:sldId id="698" r:id="rId116"/>
    <p:sldId id="661" r:id="rId117"/>
    <p:sldId id="669" r:id="rId118"/>
    <p:sldId id="662" r:id="rId119"/>
    <p:sldId id="663" r:id="rId120"/>
    <p:sldId id="664" r:id="rId121"/>
    <p:sldId id="665" r:id="rId122"/>
    <p:sldId id="667" r:id="rId123"/>
    <p:sldId id="699" r:id="rId124"/>
    <p:sldId id="670" r:id="rId125"/>
    <p:sldId id="674" r:id="rId126"/>
    <p:sldId id="681" r:id="rId127"/>
    <p:sldId id="678" r:id="rId128"/>
    <p:sldId id="682" r:id="rId129"/>
    <p:sldId id="700" r:id="rId130"/>
    <p:sldId id="683" r:id="rId131"/>
    <p:sldId id="684" r:id="rId132"/>
    <p:sldId id="694" r:id="rId133"/>
    <p:sldId id="695" r:id="rId134"/>
    <p:sldId id="697" r:id="rId135"/>
    <p:sldId id="692" r:id="rId136"/>
    <p:sldId id="688" r:id="rId137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9CCAD6-5EEB-BAB3-1FCC-68751B13A43A}" v="7" dt="2020-03-23T10:37:41.565"/>
    <p1510:client id="{735FF42A-750B-A0DF-E94B-6E5CA754C52B}" v="39" dt="2020-03-19T05:16:34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732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presProps" Target="presProp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6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163A5-F996-4F3A-82E3-7DA1E48DCD90}" type="datetimeFigureOut">
              <a:rPr lang="fi-FI" smtClean="0"/>
              <a:t>1.6.2020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4D69C-7DE0-47F3-9BB7-E0D12F92E5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5337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F84AA-03CF-4E9A-A932-7449987BA1BC}" type="slidenum">
              <a:rPr lang="fi-FI" smtClean="0">
                <a:solidFill>
                  <a:prstClr val="black"/>
                </a:solidFill>
              </a:rPr>
              <a:pPr/>
              <a:t>1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72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24F7-83DA-4E53-957B-9E2DD94F0729}" type="datetimeFigureOut">
              <a:rPr lang="fi-FI" smtClean="0"/>
              <a:t>1.6.2020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6B87-3B04-4015-B61E-837D7540C5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72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24F7-83DA-4E53-957B-9E2DD94F0729}" type="datetimeFigureOut">
              <a:rPr lang="fi-FI" smtClean="0"/>
              <a:t>1.6.2020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6B87-3B04-4015-B61E-837D7540C5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174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24F7-83DA-4E53-957B-9E2DD94F0729}" type="datetimeFigureOut">
              <a:rPr lang="fi-FI" smtClean="0"/>
              <a:t>1.6.2020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6B87-3B04-4015-B61E-837D7540C5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586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_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TEM_RR_PPT-taustat_RGB_kansi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441651"/>
            <a:ext cx="7772400" cy="1470025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26904" y="3060000"/>
            <a:ext cx="6480000" cy="900000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3852000" y="4426838"/>
            <a:ext cx="1440000" cy="252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F3CA18B-9E35-4533-979C-C6E5EEC99A99}" type="datetime1">
              <a:rPr lang="fi-FI" smtClean="0">
                <a:solidFill>
                  <a:srgbClr val="FFFFFF"/>
                </a:solidFill>
              </a:rPr>
              <a:pPr/>
              <a:t>1.6.2020</a:t>
            </a:fld>
            <a:endParaRPr lang="fi-FI" dirty="0">
              <a:solidFill>
                <a:srgbClr val="FFFFFF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772000" y="4138846"/>
            <a:ext cx="3600000" cy="252000"/>
          </a:xfrm>
        </p:spPr>
        <p:txBody>
          <a:bodyPr l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>
                <a:solidFill>
                  <a:srgbClr val="FFFFFF"/>
                </a:solidFill>
              </a:rPr>
              <a:t>Etunimi Sukunimi</a:t>
            </a:r>
          </a:p>
        </p:txBody>
      </p:sp>
      <p:sp>
        <p:nvSpPr>
          <p:cNvPr id="10" name="Kuvan paikkamerkki 18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5796000"/>
            <a:ext cx="1440000" cy="719137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12" name="Kuvan paikkamerkki 18"/>
          <p:cNvSpPr>
            <a:spLocks noGrp="1"/>
          </p:cNvSpPr>
          <p:nvPr>
            <p:ph type="pic" sz="quarter" idx="13" hasCustomPrompt="1"/>
          </p:nvPr>
        </p:nvSpPr>
        <p:spPr>
          <a:xfrm>
            <a:off x="2031332" y="5794990"/>
            <a:ext cx="1440000" cy="719137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13" name="Kuvan paikkamerkki 18"/>
          <p:cNvSpPr>
            <a:spLocks noGrp="1"/>
          </p:cNvSpPr>
          <p:nvPr>
            <p:ph type="pic" sz="quarter" idx="14" hasCustomPrompt="1"/>
          </p:nvPr>
        </p:nvSpPr>
        <p:spPr>
          <a:xfrm>
            <a:off x="3697880" y="5794990"/>
            <a:ext cx="1440000" cy="719137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pic>
        <p:nvPicPr>
          <p:cNvPr id="14" name="Kuva 8" descr="VipuvoimaaEU_2014_2020_rgb-0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  <p:pic>
        <p:nvPicPr>
          <p:cNvPr id="15" name="Picture 14" descr="EU_EAKR_ESR_FI_vertical_20mm_rgb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5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_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TEM_RR_PPT-taustat_RGB_valk_kehys_ja_teksti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441651"/>
            <a:ext cx="7772400" cy="1470025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3852000" y="4428000"/>
            <a:ext cx="1440000" cy="252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F3CA18B-9E35-4533-979C-C6E5EEC99A99}" type="datetime1">
              <a:rPr lang="fi-FI" smtClean="0">
                <a:solidFill>
                  <a:srgbClr val="FFFFFF"/>
                </a:solidFill>
              </a:rPr>
              <a:pPr/>
              <a:t>1.6.2020</a:t>
            </a:fld>
            <a:endParaRPr lang="fi-FI" dirty="0">
              <a:solidFill>
                <a:srgbClr val="FFFFFF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772000" y="4140000"/>
            <a:ext cx="3600000" cy="252000"/>
          </a:xfrm>
        </p:spPr>
        <p:txBody>
          <a:bodyPr l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>
                <a:solidFill>
                  <a:srgbClr val="FFFFFF"/>
                </a:solidFill>
              </a:rPr>
              <a:t>Etunimi Sukunimi</a:t>
            </a:r>
          </a:p>
        </p:txBody>
      </p:sp>
      <p:sp>
        <p:nvSpPr>
          <p:cNvPr id="12" name="Alaotsikko 2"/>
          <p:cNvSpPr>
            <a:spLocks noGrp="1"/>
          </p:cNvSpPr>
          <p:nvPr>
            <p:ph type="subTitle" idx="1"/>
          </p:nvPr>
        </p:nvSpPr>
        <p:spPr>
          <a:xfrm>
            <a:off x="1322086" y="3060000"/>
            <a:ext cx="6480000" cy="900000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9" name="Kuvan paikkamerkki 18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5796000"/>
            <a:ext cx="1440000" cy="719137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20" name="Kuvan paikkamerkki 18"/>
          <p:cNvSpPr>
            <a:spLocks noGrp="1"/>
          </p:cNvSpPr>
          <p:nvPr>
            <p:ph type="pic" sz="quarter" idx="13" hasCustomPrompt="1"/>
          </p:nvPr>
        </p:nvSpPr>
        <p:spPr>
          <a:xfrm>
            <a:off x="2031332" y="5794990"/>
            <a:ext cx="1440000" cy="719137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21" name="Kuvan paikkamerkki 18"/>
          <p:cNvSpPr>
            <a:spLocks noGrp="1"/>
          </p:cNvSpPr>
          <p:nvPr>
            <p:ph type="pic" sz="quarter" idx="14" hasCustomPrompt="1"/>
          </p:nvPr>
        </p:nvSpPr>
        <p:spPr>
          <a:xfrm>
            <a:off x="3697880" y="5794990"/>
            <a:ext cx="1440000" cy="719137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pic>
        <p:nvPicPr>
          <p:cNvPr id="16" name="Picture 15" descr="EU_EAKR_ESR_FI_vertical_20mm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  <p:pic>
        <p:nvPicPr>
          <p:cNvPr id="13" name="Kuva 8" descr="VipuvoimaaEU_2014_2020_rgb-01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0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rillinen väli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TEM_RR_PPT-taustat_RGB_valk_kehys_ja_teksti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640094" y="616414"/>
            <a:ext cx="2950096" cy="1470025"/>
          </a:xfrm>
        </p:spPr>
        <p:txBody>
          <a:bodyPr wrap="square" anchor="t" anchorCtr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A8F801-9BF5-46D1-98A5-513B8005DAC3}" type="datetime1">
              <a:rPr lang="fi-FI" smtClean="0">
                <a:solidFill>
                  <a:srgbClr val="FFFFFF"/>
                </a:solidFill>
              </a:rPr>
              <a:pPr/>
              <a:t>1.6.2020</a:t>
            </a:fld>
            <a:endParaRPr lang="fi-FI" dirty="0">
              <a:solidFill>
                <a:srgbClr val="FFFFFF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>
                <a:solidFill>
                  <a:srgbClr val="FFFFFF"/>
                </a:solidFill>
              </a:rPr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837A0-F8B5-40DF-B7A3-2778985E9851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 dirty="0">
              <a:solidFill>
                <a:srgbClr val="FFFFFF"/>
              </a:solidFill>
            </a:endParaRPr>
          </a:p>
        </p:txBody>
      </p:sp>
      <p:pic>
        <p:nvPicPr>
          <p:cNvPr id="11" name="Picture 10" descr="EU_EAKR_ESR_FI_vertical_20mm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  <p:pic>
        <p:nvPicPr>
          <p:cNvPr id="10" name="Kuva 8" descr="VipuvoimaaEU_2014_2020_rgb-01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21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kuvadia: tumma kuv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TEM_RR_PPT-taustat_RGB_valk_kehys_ja_teksti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640094" y="616414"/>
            <a:ext cx="2950096" cy="1470025"/>
          </a:xfrm>
        </p:spPr>
        <p:txBody>
          <a:bodyPr wrap="square" anchor="t" anchorCtr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A8F801-9BF5-46D1-98A5-513B8005DAC3}" type="datetime1">
              <a:rPr lang="fi-FI" smtClean="0">
                <a:solidFill>
                  <a:srgbClr val="FFFFFF"/>
                </a:solidFill>
              </a:rPr>
              <a:pPr/>
              <a:t>1.6.2020</a:t>
            </a:fld>
            <a:endParaRPr lang="fi-FI" dirty="0">
              <a:solidFill>
                <a:srgbClr val="FFFFFF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>
                <a:solidFill>
                  <a:srgbClr val="FFFFFF"/>
                </a:solidFill>
              </a:rPr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837A0-F8B5-40DF-B7A3-2778985E9851}" type="slidenum">
              <a:rPr lang="fi-FI" smtClean="0">
                <a:solidFill>
                  <a:srgbClr val="FFFFFF"/>
                </a:solidFill>
              </a:rPr>
              <a:pPr/>
              <a:t>‹#›</a:t>
            </a:fld>
            <a:endParaRPr lang="fi-FI" dirty="0">
              <a:solidFill>
                <a:srgbClr val="FFFFFF"/>
              </a:solidFill>
            </a:endParaRPr>
          </a:p>
        </p:txBody>
      </p:sp>
      <p:pic>
        <p:nvPicPr>
          <p:cNvPr id="10" name="Picture 9" descr="EU_EAKR_ESR_FI_vertical_20mm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  <p:pic>
        <p:nvPicPr>
          <p:cNvPr id="12" name="Kuva 8" descr="VipuvoimaaEU_2014_2020_rgb-01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84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_kuvadia: vaalea kuv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TEM_RR_PPT-taustat_RGB_valk_kehys_tumma_teksti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640094" y="616414"/>
            <a:ext cx="2950096" cy="1470025"/>
          </a:xfrm>
        </p:spPr>
        <p:txBody>
          <a:bodyPr wrap="square" anchor="t" anchorCtr="0"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7A8F801-9BF5-46D1-98A5-513B8005DAC3}" type="datetime1">
              <a:rPr lang="fi-FI" smtClean="0">
                <a:solidFill>
                  <a:srgbClr val="646464"/>
                </a:solidFill>
              </a:rPr>
              <a:pPr/>
              <a:t>1.6.2020</a:t>
            </a:fld>
            <a:endParaRPr lang="fi-FI" dirty="0">
              <a:solidFill>
                <a:srgbClr val="646464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 dirty="0">
                <a:solidFill>
                  <a:srgbClr val="646464"/>
                </a:solidFill>
              </a:rPr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‹#›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9" name="Picture 8" descr="EU_EAKR_ESR_FI_vertical_20mm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  <p:pic>
        <p:nvPicPr>
          <p:cNvPr id="12" name="Kuva 8" descr="VipuvoimaaEU_2014_2020_rgb-01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74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ekstidia: yksipalstain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TEM_RR_PPT-taustat_RGB_harmaa_kehys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40000" y="1584000"/>
            <a:ext cx="8064000" cy="41400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wrap="none"/>
          <a:lstStyle/>
          <a:p>
            <a:fld id="{E926D19E-78B6-4D02-8772-4056A94F9977}" type="datetime1">
              <a:rPr lang="fi-FI" smtClean="0">
                <a:solidFill>
                  <a:srgbClr val="646464"/>
                </a:solidFill>
              </a:rPr>
              <a:pPr/>
              <a:t>1.6.2020</a:t>
            </a:fld>
            <a:endParaRPr lang="fi-FI" dirty="0">
              <a:solidFill>
                <a:srgbClr val="646464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wrap="none" rIns="0"/>
          <a:lstStyle/>
          <a:p>
            <a:r>
              <a:rPr lang="fi-FI" dirty="0">
                <a:solidFill>
                  <a:srgbClr val="646464"/>
                </a:solidFill>
              </a:rPr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wrap="none" rIns="0"/>
          <a:lstStyle>
            <a:lvl1pPr algn="l">
              <a:defRPr/>
            </a:lvl1pPr>
          </a:lstStyle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‹#›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10" name="Picture 9" descr="EU_EAKR_ESR_FI_vertical_20mm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  <p:pic>
        <p:nvPicPr>
          <p:cNvPr id="12" name="Kuva 8" descr="VipuvoimaaEU_2014_2020_rgb-01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34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ekstidia: kaksipalstain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TEM_RR_PPT-taustat_RGB_harmaa_kehys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40000" y="1584000"/>
            <a:ext cx="3924000" cy="450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584000"/>
            <a:ext cx="3960000" cy="450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11C6-550F-476F-A8E9-87059F984CC5}" type="datetime1">
              <a:rPr lang="fi-FI" smtClean="0">
                <a:solidFill>
                  <a:srgbClr val="646464"/>
                </a:solidFill>
              </a:rPr>
              <a:pPr/>
              <a:t>1.6.2020</a:t>
            </a:fld>
            <a:endParaRPr lang="fi-FI" dirty="0">
              <a:solidFill>
                <a:srgbClr val="646464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>
                <a:solidFill>
                  <a:srgbClr val="646464"/>
                </a:solidFill>
              </a:rPr>
              <a:t>Etunimi Sukunimi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‹#›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11" name="Picture 10" descr="EU_EAKR_ESR_FI_vertical_20mm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  <p:pic>
        <p:nvPicPr>
          <p:cNvPr id="13" name="Kuva 8" descr="VipuvoimaaEU_2014_2020_rgb-01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96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kstidia: yksip. väliotsikol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TEM_RR_PPT-taustat_RGB_harmaa_kehys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540000" y="1584000"/>
            <a:ext cx="8064448" cy="360000"/>
          </a:xfrm>
        </p:spPr>
        <p:txBody>
          <a:bodyPr wrap="square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40000" y="1980000"/>
            <a:ext cx="8064448" cy="360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FA39-4A70-4416-BD6A-317A14324BE2}" type="datetime1">
              <a:rPr lang="fi-FI" smtClean="0">
                <a:solidFill>
                  <a:srgbClr val="646464"/>
                </a:solidFill>
              </a:rPr>
              <a:pPr/>
              <a:t>1.6.2020</a:t>
            </a:fld>
            <a:endParaRPr lang="fi-FI" dirty="0">
              <a:solidFill>
                <a:srgbClr val="646464"/>
              </a:solidFill>
            </a:endParaRP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>
                <a:solidFill>
                  <a:srgbClr val="646464"/>
                </a:solidFill>
              </a:rPr>
              <a:t>Etunimi Sukunimi</a:t>
            </a: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‹#›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13" name="Picture 12" descr="EU_EAKR_ESR_FI_vertical_20mm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  <p:pic>
        <p:nvPicPr>
          <p:cNvPr id="11" name="Kuva 8" descr="VipuvoimaaEU_2014_2020_rgb-01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58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24F7-83DA-4E53-957B-9E2DD94F0729}" type="datetimeFigureOut">
              <a:rPr lang="fi-FI" smtClean="0"/>
              <a:t>1.6.2020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6B87-3B04-4015-B61E-837D7540C5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091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ekstidia: vain otsikk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TEM_RR_PPT-taustat_RGB_harmaa_kehys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5EEE-C8B3-43A5-8984-4E9E998B8BE3}" type="datetime1">
              <a:rPr lang="fi-FI" smtClean="0">
                <a:solidFill>
                  <a:srgbClr val="646464"/>
                </a:solidFill>
              </a:rPr>
              <a:pPr/>
              <a:t>1.6.2020</a:t>
            </a:fld>
            <a:endParaRPr lang="fi-FI" dirty="0">
              <a:solidFill>
                <a:srgbClr val="646464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>
                <a:solidFill>
                  <a:srgbClr val="646464"/>
                </a:solidFill>
              </a:rPr>
              <a:t>Etunimi Sukunimi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‹#›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9" name="Picture 8" descr="EU_EAKR_ESR_FI_vertical_20mm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  <p:pic>
        <p:nvPicPr>
          <p:cNvPr id="11" name="Kuva 8" descr="VipuvoimaaEU_2014_2020_rgb-01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99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Tekstidia: tyhjä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TEM_RR_PPT-taustat_RGB_harmaa_kehys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B9E0-AE4D-47F9-9DDE-55B177305E0F}" type="datetime1">
              <a:rPr lang="fi-FI" smtClean="0">
                <a:solidFill>
                  <a:srgbClr val="646464"/>
                </a:solidFill>
              </a:rPr>
              <a:pPr/>
              <a:t>1.6.2020</a:t>
            </a:fld>
            <a:endParaRPr lang="fi-FI" dirty="0">
              <a:solidFill>
                <a:srgbClr val="646464"/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>
                <a:solidFill>
                  <a:srgbClr val="646464"/>
                </a:solidFill>
              </a:rPr>
              <a:t>Etunimi Sukunimi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‹#›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8" name="Picture 7" descr="EU_EAKR_ESR_FI_vertical_20mm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076" y="5579999"/>
            <a:ext cx="1078443" cy="1115001"/>
          </a:xfrm>
          <a:prstGeom prst="rect">
            <a:avLst/>
          </a:prstGeom>
        </p:spPr>
      </p:pic>
      <p:pic>
        <p:nvPicPr>
          <p:cNvPr id="10" name="Kuva 8" descr="VipuvoimaaEU_2014_2020_rgb-01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00" y="5842800"/>
            <a:ext cx="1220690" cy="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86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1.6.2020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0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1.6.2020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5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1.6.2020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3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1.6.2020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1.6.2020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1.6.2020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1.6.2020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0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1.6.2020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4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24F7-83DA-4E53-957B-9E2DD94F0729}" type="datetimeFigureOut">
              <a:rPr lang="fi-FI" smtClean="0"/>
              <a:t>1.6.2020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6B87-3B04-4015-B61E-837D7540C5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619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1.6.2020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1.6.2020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4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7AB1-8C5C-4164-90E5-EF6E5CA3E2B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1.6.2020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EB6F-7DDA-41B5-AA41-2921100B9B7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5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24F7-83DA-4E53-957B-9E2DD94F0729}" type="datetimeFigureOut">
              <a:rPr lang="fi-FI" smtClean="0"/>
              <a:t>1.6.2020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6B87-3B04-4015-B61E-837D7540C5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928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24F7-83DA-4E53-957B-9E2DD94F0729}" type="datetimeFigureOut">
              <a:rPr lang="fi-FI" smtClean="0"/>
              <a:t>1.6.2020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6B87-3B04-4015-B61E-837D7540C5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03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24F7-83DA-4E53-957B-9E2DD94F0729}" type="datetimeFigureOut">
              <a:rPr lang="fi-FI" smtClean="0"/>
              <a:t>1.6.2020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6B87-3B04-4015-B61E-837D7540C5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045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24F7-83DA-4E53-957B-9E2DD94F0729}" type="datetimeFigureOut">
              <a:rPr lang="fi-FI" smtClean="0"/>
              <a:t>1.6.2020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6B87-3B04-4015-B61E-837D7540C5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214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24F7-83DA-4E53-957B-9E2DD94F0729}" type="datetimeFigureOut">
              <a:rPr lang="fi-FI" smtClean="0"/>
              <a:t>1.6.2020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6B87-3B04-4015-B61E-837D7540C5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90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24F7-83DA-4E53-957B-9E2DD94F0729}" type="datetimeFigureOut">
              <a:rPr lang="fi-FI" smtClean="0"/>
              <a:t>1.6.2020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6B87-3B04-4015-B61E-837D7540C5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567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B24F7-83DA-4E53-957B-9E2DD94F0729}" type="datetimeFigureOut">
              <a:rPr lang="fi-FI" smtClean="0"/>
              <a:t>1.6.2020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A6B87-3B04-4015-B61E-837D7540C5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68658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540000" y="612000"/>
            <a:ext cx="806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540000" y="1584000"/>
            <a:ext cx="8064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666284" y="6309320"/>
            <a:ext cx="108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21B48D5-7DCF-4B12-8FC3-76BB2D33A198}" type="datetime1">
              <a:rPr lang="fi-FI" smtClean="0">
                <a:solidFill>
                  <a:srgbClr val="646464"/>
                </a:solidFill>
              </a:rPr>
              <a:pPr/>
              <a:t>1.6.2020</a:t>
            </a:fld>
            <a:endParaRPr lang="fi-FI" dirty="0">
              <a:solidFill>
                <a:srgbClr val="646464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654030" y="6309320"/>
            <a:ext cx="1980000" cy="36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fi-FI" dirty="0">
                <a:solidFill>
                  <a:srgbClr val="646464"/>
                </a:solidFill>
              </a:rPr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89137" y="6309320"/>
            <a:ext cx="43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‹#›</a:t>
            </a:fld>
            <a:endParaRPr lang="fi-FI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3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87AB1-8C5C-4164-90E5-EF6E5CA3E2B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1.6.2020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1EB6F-7DDA-41B5-AA41-2921100B9B7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8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85032" y="3789040"/>
            <a:ext cx="8229600" cy="1143000"/>
          </a:xfrm>
        </p:spPr>
        <p:txBody>
          <a:bodyPr>
            <a:noAutofit/>
          </a:bodyPr>
          <a:lstStyle/>
          <a:p>
            <a:r>
              <a:rPr lang="fi-FI" sz="4800" dirty="0">
                <a:solidFill>
                  <a:srgbClr val="FFFFFF"/>
                </a:solidFill>
                <a:latin typeface="Playbill" panose="040506030A0602020202" pitchFamily="82" charset="0"/>
              </a:rPr>
              <a:t>Passiiviset hybridipuhdistusratkaisut arktisten valumavesien typen ja raskasmetallien puhdistamiseen</a:t>
            </a:r>
            <a:br>
              <a:rPr lang="fi-FI" sz="4800" dirty="0">
                <a:solidFill>
                  <a:srgbClr val="FFFFFF"/>
                </a:solidFill>
                <a:latin typeface="Playbill" panose="040506030A0602020202" pitchFamily="82" charset="0"/>
              </a:rPr>
            </a:br>
            <a:r>
              <a:rPr lang="fi-FI" sz="4800" dirty="0">
                <a:solidFill>
                  <a:srgbClr val="FFFFFF"/>
                </a:solidFill>
                <a:latin typeface="Playbill" panose="040506030A0602020202" pitchFamily="82" charset="0"/>
              </a:rPr>
              <a:t> HybArkt</a:t>
            </a:r>
            <a:endParaRPr lang="fi-FI" sz="4800" dirty="0">
              <a:latin typeface="Playbill" panose="040506030A0602020202" pitchFamily="82" charset="0"/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098" r="-5279" b="-8258"/>
          <a:stretch/>
        </p:blipFill>
        <p:spPr>
          <a:xfrm>
            <a:off x="1115616" y="1844870"/>
            <a:ext cx="1538587" cy="5014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2" descr="Oulun yliopisto - uusi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388" y="1410868"/>
            <a:ext cx="1044184" cy="13694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uorakulmio 4"/>
          <p:cNvSpPr/>
          <p:nvPr/>
        </p:nvSpPr>
        <p:spPr>
          <a:xfrm>
            <a:off x="3722845" y="5229200"/>
            <a:ext cx="391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000" dirty="0">
                <a:solidFill>
                  <a:prstClr val="black"/>
                </a:solidFill>
                <a:latin typeface="Playbill" panose="040506030A0602020202" pitchFamily="82" charset="0"/>
              </a:rPr>
              <a:t> </a:t>
            </a:r>
            <a:r>
              <a:rPr lang="fi-FI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1B14775-5A17-4623-B217-8048619745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86" r="-2186"/>
          <a:stretch/>
        </p:blipFill>
        <p:spPr>
          <a:xfrm>
            <a:off x="4138757" y="1303491"/>
            <a:ext cx="1751405" cy="1584176"/>
          </a:xfrm>
          <a:prstGeom prst="rect">
            <a:avLst/>
          </a:prstGeom>
        </p:spPr>
      </p:pic>
      <p:pic>
        <p:nvPicPr>
          <p:cNvPr id="7" name="Picture 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C49945A2-0F8D-4284-959D-E910C3DBDB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1"/>
          <a:stretch/>
        </p:blipFill>
        <p:spPr>
          <a:xfrm>
            <a:off x="5940151" y="1337780"/>
            <a:ext cx="2415709" cy="1584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8258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Users\E1005537\Pictures\2019-05-28 28.5.2019\28.5.2019 0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4746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348A81B-9F76-44F3-B3B2-C704F2D66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 Merkkipaalutusta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731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Users\E1005537\Pictures\2019-06-11 11.6.2019\11.6.2019 11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338" y="1340768"/>
            <a:ext cx="867332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E87C614-6461-4424-A958-47FB268E7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latin typeface="Playbill" panose="040506030A0602020202" pitchFamily="82" charset="0"/>
              </a:rPr>
              <a:t>Bioreaktoreiden ja sienihakeyksikön välisen osan eritystä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537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Users\E1005537\Pictures\2019-06-11 11.6.2019\11.6.2019 09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90872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0C1BFFF-1375-4350-9C6B-141FD027D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latin typeface="Playbill" panose="040506030A0602020202" pitchFamily="82" charset="0"/>
              </a:rPr>
              <a:t>Ojanpenkereille asennetun eroosiosuojaverkon asennusvaiheet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16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Users\E1005537\Pictures\2019-06-11 11.6.2019\11.6.2019 1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4868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92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Users\E1005537\Pictures\2019-06-11 11.6.2019\11.6.2019 1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4868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5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Users\E1005537\Pictures\2019-06-11 11.6.2019\11.6.2019 17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4868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96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Users\E1005537\Pictures\2019-06-11 11.6.2019\11.6.2019 18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4868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75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Users\E1005537\Pictures\2019-06-11 11.6.2019\11.6.2019 1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4868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2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Users\E1005537\Pictures\2019-06-11 11.6.2019\11.6.2019 19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4868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9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Users\E1005537\Pictures\2019-06-11 11.6.2019\11.6.2019 20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24"/>
          <a:stretch/>
        </p:blipFill>
        <p:spPr bwMode="auto">
          <a:xfrm>
            <a:off x="235338" y="1196752"/>
            <a:ext cx="867332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BECC608-24A6-4E19-B8AF-A60E044B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94" y="26064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Playbill" panose="040506030A0602020202" pitchFamily="82" charset="0"/>
              </a:rPr>
              <a:t>Eroosiosuojaverkkoon istutettiin nurmilauha-tuppaita, jotka juurtuessaan ja levitessään pitäisivät penkereen maata koossa sen jälkeen, kun kookoskuituverkko on maatunut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065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Users\E1005537\Pictures\2019-06-11 11.6.2019\11.6.2019 2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4868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rojektihenkilöt neuvottelevat työnjaosta maastossa.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460432" cy="561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10952" y="-9939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Neuvonpitoa ja työnjakoa</a:t>
            </a:r>
          </a:p>
        </p:txBody>
      </p:sp>
    </p:spTree>
    <p:extLst>
      <p:ext uri="{BB962C8B-B14F-4D97-AF65-F5344CB8AC3E}">
        <p14:creationId xmlns:p14="http://schemas.microsoft.com/office/powerpoint/2010/main" val="111065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Users\E1005537\Pictures\2019-06-11 11.6.2019\11.6.2019 2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90872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FBACA04-C354-450A-BADC-E2B20EE59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Purkuputken jälkeisen pienen </a:t>
            </a:r>
            <a:r>
              <a:rPr lang="fi-FI" dirty="0" err="1">
                <a:latin typeface="Playbill" panose="040506030A0602020202" pitchFamily="82" charset="0"/>
              </a:rPr>
              <a:t>laskeutusallastilan</a:t>
            </a:r>
            <a:r>
              <a:rPr lang="fi-FI" dirty="0">
                <a:latin typeface="Playbill" panose="040506030A0602020202" pitchFamily="82" charset="0"/>
              </a:rPr>
              <a:t> eristystyöt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750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Users\E1005537\Pictures\2019-06-11 11.6.2019\11.6.2019 24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59428"/>
            <a:ext cx="8657142" cy="57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3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Users\E1005537\Pictures\2019-06-11 11.6.2019\11.6.2019 24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4868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91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C2D074-100D-4E2D-B046-623CB2C2D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36912"/>
            <a:ext cx="8229600" cy="1143000"/>
          </a:xfrm>
        </p:spPr>
        <p:txBody>
          <a:bodyPr>
            <a:normAutofit/>
          </a:bodyPr>
          <a:lstStyle/>
          <a:p>
            <a:r>
              <a:rPr lang="fi-FI" sz="5400" dirty="0">
                <a:latin typeface="Playbill" panose="040506030A0602020202" pitchFamily="82" charset="0"/>
              </a:rPr>
              <a:t>Valmistuneet </a:t>
            </a:r>
            <a:r>
              <a:rPr lang="fi-FI" sz="5400" dirty="0">
                <a:solidFill>
                  <a:srgbClr val="FFFFFF"/>
                </a:solidFill>
                <a:latin typeface="Playbill" panose="040506030A0602020202" pitchFamily="82" charset="0"/>
              </a:rPr>
              <a:t>passiiviset hybridipuhdistusratkaisut</a:t>
            </a:r>
            <a:endParaRPr lang="fi-FI" sz="5400" dirty="0"/>
          </a:p>
        </p:txBody>
      </p:sp>
    </p:spTree>
    <p:extLst>
      <p:ext uri="{BB962C8B-B14F-4D97-AF65-F5344CB8AC3E}">
        <p14:creationId xmlns:p14="http://schemas.microsoft.com/office/powerpoint/2010/main" val="177945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">
        <p14:vortex dir="r"/>
      </p:transition>
    </mc:Choice>
    <mc:Fallback xmlns="">
      <p:transition spd="slow" advTm="1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Users\E1005537\Pictures\2019-06-14 13.6.2019\13.6.2019 01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429" y="836712"/>
            <a:ext cx="8657142" cy="57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2F98660-554B-4996-BBAF-F5B21420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Nitrifikaatioyksikkö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83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Users\E1005537\Pictures\2019-09-11 11.9.2019\11.9.2019 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4868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08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Users\E1005537\Pictures\2019-06-14 13.6.2019\13.6.2019 02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338" y="1196752"/>
            <a:ext cx="867332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90DF910-DFEB-4B87-A26B-D73317AA9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69" y="15031"/>
            <a:ext cx="8451462" cy="1143000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Playbill" panose="040506030A0602020202" pitchFamily="82" charset="0"/>
              </a:rPr>
              <a:t>Purkuputken V-mittapadollinen kaivo, pieni </a:t>
            </a:r>
            <a:r>
              <a:rPr lang="fi-FI" dirty="0" err="1">
                <a:latin typeface="Playbill" panose="040506030A0602020202" pitchFamily="82" charset="0"/>
              </a:rPr>
              <a:t>laskeutusallastila</a:t>
            </a:r>
            <a:r>
              <a:rPr lang="fi-FI" dirty="0">
                <a:latin typeface="Playbill" panose="040506030A0602020202" pitchFamily="82" charset="0"/>
              </a:rPr>
              <a:t> ja ensimmäinen sammalyksikkö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6325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Users\E1005537\Pictures\2019-06-14 13.6.2019\13.6.2019 0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980728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50E94FF-207D-47D7-8DEC-5120A4D3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64" y="0"/>
            <a:ext cx="8673324" cy="1143000"/>
          </a:xfrm>
        </p:spPr>
        <p:txBody>
          <a:bodyPr>
            <a:normAutofit/>
          </a:bodyPr>
          <a:lstStyle/>
          <a:p>
            <a:r>
              <a:rPr lang="fi-FI" sz="3600" dirty="0">
                <a:latin typeface="Playbill" panose="040506030A0602020202" pitchFamily="82" charset="0"/>
              </a:rPr>
              <a:t>2 ensimmäistä sammalyksikköä (syksystä 2019 lähtien </a:t>
            </a:r>
            <a:r>
              <a:rPr lang="fi-FI" sz="3600" dirty="0" err="1">
                <a:latin typeface="Playbill" panose="040506030A0602020202" pitchFamily="82" charset="0"/>
              </a:rPr>
              <a:t>laskeutusaltaat</a:t>
            </a:r>
            <a:r>
              <a:rPr lang="fi-FI" sz="3600" dirty="0">
                <a:latin typeface="Playbill" panose="040506030A0602020202" pitchFamily="82" charset="0"/>
              </a:rPr>
              <a:t>)</a:t>
            </a:r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98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Users\E1005537\Pictures\2019-06-14 13.6.2019\13.6.2019 02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429" y="980728"/>
            <a:ext cx="8657141" cy="57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6ECAF3C-B04A-405E-AFE0-3A3B758B0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Sienihakeyksikkö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755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Users\E1005537\Pictures\2019-06-14 13.6.2019\13.6.2019 0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980728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82C8D70-D62F-4435-A3B1-14CB311C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42800"/>
            <a:ext cx="8229600" cy="1143000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Playbill" panose="040506030A0602020202" pitchFamily="82" charset="0"/>
              </a:rPr>
              <a:t>Bioreaktori: Perunankuori- ja puuhakeyksikkö oikealla</a:t>
            </a:r>
            <a:br>
              <a:rPr lang="fi-FI" sz="3200" dirty="0">
                <a:latin typeface="Playbill" panose="040506030A0602020202" pitchFamily="82" charset="0"/>
              </a:rPr>
            </a:br>
            <a:r>
              <a:rPr lang="fi-FI" sz="3200" dirty="0">
                <a:latin typeface="Playbill" panose="040506030A0602020202" pitchFamily="82" charset="0"/>
              </a:rPr>
              <a:t> sekä vasemmalla puuhakeyksikkö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388927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Users\E1005537\Pictures\2019-05-28 28.5.2019\28.5.2019 02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32364"/>
            <a:ext cx="8676456" cy="576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4948" y="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Rakennetöiden aloitus purkuputken suulla</a:t>
            </a:r>
          </a:p>
        </p:txBody>
      </p:sp>
    </p:spTree>
    <p:extLst>
      <p:ext uri="{BB962C8B-B14F-4D97-AF65-F5344CB8AC3E}">
        <p14:creationId xmlns:p14="http://schemas.microsoft.com/office/powerpoint/2010/main" val="7558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Users\E1005537\Pictures\2019-06-14 13.6.2019\13.6.2019 03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37" y="1156468"/>
            <a:ext cx="8548725" cy="567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7348A7F-FCCD-490B-B998-3E4747BE5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014"/>
            <a:ext cx="8229600" cy="1143000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rgbClr val="FFFFFF"/>
                </a:solidFill>
                <a:latin typeface="Playbill" panose="040506030A0602020202" pitchFamily="82" charset="0"/>
              </a:rPr>
              <a:t>Bioreaktorin V-mittapadolliset kaivot;</a:t>
            </a:r>
            <a:br>
              <a:rPr lang="fi-FI" sz="3200" dirty="0">
                <a:solidFill>
                  <a:srgbClr val="FFFFFF"/>
                </a:solidFill>
                <a:latin typeface="Playbill" panose="040506030A0602020202" pitchFamily="82" charset="0"/>
              </a:rPr>
            </a:br>
            <a:r>
              <a:rPr lang="fi-FI" sz="3200" dirty="0">
                <a:solidFill>
                  <a:srgbClr val="FFFFFF"/>
                </a:solidFill>
                <a:latin typeface="Playbill" panose="040506030A0602020202" pitchFamily="82" charset="0"/>
              </a:rPr>
              <a:t> perunankuori- ja puuhakeyksikkö ja puuhakeyksikkö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40179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09AAEB-D228-40AD-8752-6919CB1D1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>
            <a:normAutofit/>
          </a:bodyPr>
          <a:lstStyle/>
          <a:p>
            <a:r>
              <a:rPr lang="fi-FI" sz="6600" dirty="0">
                <a:solidFill>
                  <a:srgbClr val="FFFFFF"/>
                </a:solidFill>
                <a:latin typeface="Playbill" panose="040506030A0602020202" pitchFamily="82" charset="0"/>
              </a:rPr>
              <a:t>Pilottialue syksyllä 2019</a:t>
            </a:r>
            <a:endParaRPr lang="fi-FI" sz="6600" dirty="0"/>
          </a:p>
        </p:txBody>
      </p:sp>
    </p:spTree>
    <p:extLst>
      <p:ext uri="{BB962C8B-B14F-4D97-AF65-F5344CB8AC3E}">
        <p14:creationId xmlns:p14="http://schemas.microsoft.com/office/powerpoint/2010/main" val="234433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">
        <p14:vortex dir="r"/>
      </p:transition>
    </mc:Choice>
    <mc:Fallback xmlns="">
      <p:transition spd="slow" advTm="1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Users\E1005537\Pictures\2019-09-11 11.9.2019\11.9.2019 0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836712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ABF2B23-C002-4E36-A684-05CBE166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rgbClr val="FFFFFF"/>
                </a:solidFill>
                <a:latin typeface="Playbill" panose="040506030A0602020202" pitchFamily="82" charset="0"/>
              </a:rPr>
              <a:t>Odottamattomia ongelmia…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4164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Users\E1005537\Pictures\2019-09-11 11.9.2019\11.9.2019 04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429" y="980728"/>
            <a:ext cx="8657142" cy="57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2348465-1E2E-4E5E-98E1-72702B372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9552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rgbClr val="FFFFFF"/>
                </a:solidFill>
                <a:latin typeface="Playbill" panose="040506030A0602020202" pitchFamily="82" charset="0"/>
              </a:rPr>
              <a:t>Sienihakesäkkien lahoaminen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045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Users\E1005537\Pictures\2019-09-11 11.9.2019\11.9.2019 0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59428"/>
            <a:ext cx="8657142" cy="57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4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Users\E1005537\Pictures\2019-09-11 11.9.2019\11.9.2019 05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425" y="980728"/>
            <a:ext cx="8729150" cy="579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3769296-C770-4B38-AC9C-598CE481A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rgbClr val="FFFFFF"/>
                </a:solidFill>
                <a:latin typeface="Playbill" panose="040506030A0602020202" pitchFamily="82" charset="0"/>
              </a:rPr>
              <a:t> Ja se pahin, liete-/kemikaalisakkavuoto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99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:\Users\E1005537\Pictures\2019-10-08 8.10.2019\8.10.2019 12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69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B8D273-203D-423C-932E-FEA521D51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586410"/>
          </a:xfrm>
        </p:spPr>
        <p:txBody>
          <a:bodyPr>
            <a:normAutofit/>
          </a:bodyPr>
          <a:lstStyle/>
          <a:p>
            <a:r>
              <a:rPr lang="fi-FI" sz="5400" dirty="0">
                <a:solidFill>
                  <a:srgbClr val="FFFFFF"/>
                </a:solidFill>
                <a:latin typeface="Playbill" panose="040506030A0602020202" pitchFamily="82" charset="0"/>
              </a:rPr>
              <a:t>Lietevuodon seurauksena altaiden tyhjennys lietteestä, sammaleista ja sienihakkeista</a:t>
            </a:r>
            <a:endParaRPr lang="fi-FI" sz="5400" dirty="0"/>
          </a:p>
        </p:txBody>
      </p:sp>
    </p:spTree>
    <p:extLst>
      <p:ext uri="{BB962C8B-B14F-4D97-AF65-F5344CB8AC3E}">
        <p14:creationId xmlns:p14="http://schemas.microsoft.com/office/powerpoint/2010/main" val="262201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>
        <p14:vortex dir="r"/>
      </p:transition>
    </mc:Choice>
    <mc:Fallback xmlns="">
      <p:transition spd="slow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:\Users\E1005537\Pictures\2019-10-08 8.10.2019\8.10.2019 18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65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Users\E1005537\Pictures\2019-10-08 8.10.2019\8.10.2019 18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9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Users\E1005537\Pictures\2019-05-28 28.5.2019\28.5.2019 02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76456" cy="576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4948" y="-54321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Näkymä purkuputkelta ennen rakennemuutoksia</a:t>
            </a:r>
          </a:p>
        </p:txBody>
      </p:sp>
    </p:spTree>
    <p:extLst>
      <p:ext uri="{BB962C8B-B14F-4D97-AF65-F5344CB8AC3E}">
        <p14:creationId xmlns:p14="http://schemas.microsoft.com/office/powerpoint/2010/main" val="402516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EAB6F9EB-3BDF-4C57-BB1D-8F18156CE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r>
              <a:rPr lang="fi-FI" sz="5400" dirty="0">
                <a:latin typeface="Playbill" panose="040506030A0602020202" pitchFamily="82" charset="0"/>
              </a:rPr>
              <a:t>Tilanne marraskuun lopulla 2019 ja uudet rakennemuutokset</a:t>
            </a:r>
            <a:endParaRPr lang="fi-FI" sz="5400" dirty="0"/>
          </a:p>
        </p:txBody>
      </p:sp>
    </p:spTree>
    <p:extLst>
      <p:ext uri="{BB962C8B-B14F-4D97-AF65-F5344CB8AC3E}">
        <p14:creationId xmlns:p14="http://schemas.microsoft.com/office/powerpoint/2010/main" val="37681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38F2F39C-3034-4C48-8B13-0BE7DCEB4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532" y="115352"/>
            <a:ext cx="4968552" cy="6627296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4FD40182-3E31-4D0E-9FF9-45E652899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6792" y="2060848"/>
            <a:ext cx="8229600" cy="1143000"/>
          </a:xfrm>
        </p:spPr>
        <p:txBody>
          <a:bodyPr>
            <a:noAutofit/>
          </a:bodyPr>
          <a:lstStyle/>
          <a:p>
            <a:r>
              <a:rPr lang="fi-FI" sz="3600" dirty="0">
                <a:latin typeface="Playbill"/>
              </a:rPr>
              <a:t>Ensimmäiset sammalyksiköt</a:t>
            </a:r>
            <a:br>
              <a:rPr lang="fi-FI" sz="3600" dirty="0">
                <a:latin typeface="Playbill" panose="040506030A0602020202" pitchFamily="82" charset="0"/>
              </a:rPr>
            </a:br>
            <a:r>
              <a:rPr lang="fi-FI" sz="3600" dirty="0">
                <a:latin typeface="Playbill"/>
              </a:rPr>
              <a:t>laskeutusaltaiksi </a:t>
            </a:r>
            <a:br>
              <a:rPr lang="fi-FI" sz="3600" dirty="0">
                <a:latin typeface="Playbill" panose="040506030A0602020202" pitchFamily="82" charset="0"/>
              </a:rPr>
            </a:br>
            <a:r>
              <a:rPr lang="fi-FI" sz="3600" dirty="0">
                <a:latin typeface="Playbill"/>
              </a:rPr>
              <a:t>Sammalet </a:t>
            </a:r>
            <a:br>
              <a:rPr lang="fi-FI" sz="3600" dirty="0">
                <a:latin typeface="Playbill" panose="040506030A0602020202" pitchFamily="82" charset="0"/>
              </a:rPr>
            </a:br>
            <a:r>
              <a:rPr lang="fi-FI" sz="3600" dirty="0">
                <a:latin typeface="Playbill"/>
              </a:rPr>
              <a:t>takaisin vain 3. yksikköön</a:t>
            </a:r>
            <a:br>
              <a:rPr lang="fi-FI" sz="3600" dirty="0">
                <a:latin typeface="Playbill" panose="040506030A0602020202" pitchFamily="82" charset="0"/>
              </a:rPr>
            </a:br>
            <a:br>
              <a:rPr lang="fi-FI" sz="3600" dirty="0">
                <a:latin typeface="Playbill" panose="040506030A0602020202" pitchFamily="82" charset="0"/>
              </a:rPr>
            </a:br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4517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83C4A458-3F6D-4DF8-9EA5-67FA95F14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243" y="0"/>
            <a:ext cx="5141513" cy="6858000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F3DDF3D1-A1DD-44C8-9AF3-D46B6AF87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24744"/>
            <a:ext cx="8228271" cy="864097"/>
          </a:xfrm>
        </p:spPr>
        <p:txBody>
          <a:bodyPr>
            <a:noAutofit/>
          </a:bodyPr>
          <a:lstStyle/>
          <a:p>
            <a:pPr algn="l"/>
            <a:r>
              <a:rPr lang="fi-FI" sz="3600" dirty="0">
                <a:latin typeface="Playbill" panose="040506030A0602020202" pitchFamily="82" charset="0"/>
              </a:rPr>
              <a:t>Sienihakkeen</a:t>
            </a:r>
            <a:br>
              <a:rPr lang="fi-FI" sz="3600" dirty="0">
                <a:latin typeface="Playbill" panose="040506030A0602020202" pitchFamily="82" charset="0"/>
              </a:rPr>
            </a:br>
            <a:r>
              <a:rPr lang="fi-FI" sz="3600" dirty="0">
                <a:latin typeface="Playbill" panose="040506030A0602020202" pitchFamily="82" charset="0"/>
              </a:rPr>
              <a:t>asennus</a:t>
            </a:r>
            <a:br>
              <a:rPr lang="fi-FI" sz="3600" dirty="0">
                <a:latin typeface="Playbill" panose="040506030A0602020202" pitchFamily="82" charset="0"/>
              </a:rPr>
            </a:br>
            <a:r>
              <a:rPr lang="fi-FI" sz="3600" dirty="0">
                <a:latin typeface="Playbill" panose="040506030A0602020202" pitchFamily="82" charset="0"/>
              </a:rPr>
              <a:t>takaisin</a:t>
            </a:r>
            <a:br>
              <a:rPr lang="fi-FI" sz="3600" dirty="0">
                <a:latin typeface="Playbill" panose="040506030A0602020202" pitchFamily="82" charset="0"/>
              </a:rPr>
            </a:br>
            <a:r>
              <a:rPr lang="fi-FI" sz="3600" dirty="0">
                <a:latin typeface="Playbill" panose="040506030A0602020202" pitchFamily="82" charset="0"/>
              </a:rPr>
              <a:t>ojaan</a:t>
            </a:r>
            <a:br>
              <a:rPr lang="fi-FI" sz="3600" dirty="0">
                <a:latin typeface="Playbill" panose="040506030A0602020202" pitchFamily="82" charset="0"/>
              </a:rPr>
            </a:br>
            <a:r>
              <a:rPr lang="fi-FI" sz="3600" dirty="0">
                <a:latin typeface="Playbill" panose="040506030A0602020202" pitchFamily="82" charset="0"/>
              </a:rPr>
              <a:t>katiskoissa</a:t>
            </a:r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390027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23528" y="2492896"/>
            <a:ext cx="8229600" cy="1143000"/>
          </a:xfrm>
        </p:spPr>
        <p:txBody>
          <a:bodyPr>
            <a:noAutofit/>
          </a:bodyPr>
          <a:lstStyle/>
          <a:p>
            <a:r>
              <a:rPr lang="fi-FI" sz="5400" dirty="0">
                <a:latin typeface="Playbill" panose="040506030A0602020202" pitchFamily="82" charset="0"/>
              </a:rPr>
              <a:t>Erityiskiitokset</a:t>
            </a:r>
            <a:br>
              <a:rPr lang="fi-FI" sz="5400" dirty="0">
                <a:latin typeface="Playbill" panose="040506030A0602020202" pitchFamily="82" charset="0"/>
              </a:rPr>
            </a:br>
            <a:r>
              <a:rPr lang="fi-FI" sz="5400" dirty="0">
                <a:latin typeface="Playbill" panose="040506030A0602020202" pitchFamily="82" charset="0"/>
              </a:rPr>
              <a:t> Kallon </a:t>
            </a:r>
            <a:br>
              <a:rPr lang="fi-FI" sz="5400" dirty="0">
                <a:latin typeface="Playbill" panose="040506030A0602020202" pitchFamily="82" charset="0"/>
              </a:rPr>
            </a:br>
            <a:r>
              <a:rPr lang="fi-FI" sz="5400" dirty="0">
                <a:latin typeface="Playbill" panose="040506030A0602020202" pitchFamily="82" charset="0"/>
              </a:rPr>
              <a:t>Mahtavalle</a:t>
            </a:r>
            <a:br>
              <a:rPr lang="fi-FI" sz="5400" dirty="0">
                <a:latin typeface="Playbill" panose="040506030A0602020202" pitchFamily="82" charset="0"/>
              </a:rPr>
            </a:br>
            <a:r>
              <a:rPr lang="fi-FI" sz="5400" dirty="0">
                <a:latin typeface="Playbill" panose="040506030A0602020202" pitchFamily="82" charset="0"/>
              </a:rPr>
              <a:t>Talkooväelle</a:t>
            </a:r>
          </a:p>
        </p:txBody>
      </p:sp>
    </p:spTree>
    <p:extLst>
      <p:ext uri="{BB962C8B-B14F-4D97-AF65-F5344CB8AC3E}">
        <p14:creationId xmlns:p14="http://schemas.microsoft.com/office/powerpoint/2010/main" val="203692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>
        <p14:vortex dir="r"/>
      </p:transition>
    </mc:Choice>
    <mc:Fallback xmlns="">
      <p:transition spd="slow" advTm="2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2286000" y="89625"/>
            <a:ext cx="4572000" cy="66787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bill" panose="040506030A0602020202" pitchFamily="82" charset="0"/>
                <a:ea typeface="+mj-ea"/>
                <a:cs typeface="+mj-cs"/>
              </a:rPr>
              <a:t>The end</a:t>
            </a:r>
            <a:br>
              <a:rPr kumimoji="0" lang="fi-FI" sz="8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bill" panose="040506030A0602020202" pitchFamily="82" charset="0"/>
                <a:ea typeface="+mj-ea"/>
                <a:cs typeface="+mj-cs"/>
              </a:rPr>
            </a:br>
            <a:r>
              <a:rPr kumimoji="0" lang="fi-FI" sz="8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bill" panose="040506030A0602020202" pitchFamily="82" charset="0"/>
                <a:ea typeface="+mj-ea"/>
                <a:cs typeface="+mj-cs"/>
              </a:rPr>
              <a:t>Kiitos koko rakennustiimin puolesta</a:t>
            </a:r>
            <a:br>
              <a:rPr kumimoji="0" lang="fi-FI" sz="8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bill" panose="040506030A0602020202" pitchFamily="82" charset="0"/>
                <a:ea typeface="+mj-ea"/>
                <a:cs typeface="+mj-cs"/>
              </a:rPr>
            </a:br>
            <a:r>
              <a:rPr kumimoji="0" lang="fi-FI" sz="8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bill" panose="040506030A0602020202" pitchFamily="82" charset="0"/>
                <a:ea typeface="+mj-ea"/>
                <a:cs typeface="+mj-cs"/>
              </a:rPr>
              <a:t>EAKR-hanke</a:t>
            </a:r>
            <a:br>
              <a:rPr kumimoji="0" lang="fi-FI" sz="8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bill" panose="040506030A0602020202" pitchFamily="82" charset="0"/>
                <a:ea typeface="+mj-ea"/>
                <a:cs typeface="+mj-cs"/>
              </a:rPr>
            </a:b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bill" panose="040506030A0602020202" pitchFamily="82" charset="0"/>
                <a:ea typeface="+mj-ea"/>
                <a:cs typeface="+mj-cs"/>
              </a:rPr>
              <a:t>Kuvaaja: Anne Korhonen, Suomen ympäristökeskus</a:t>
            </a: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1606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Users\E1005537\Pictures\2019-05-28 28.5.2019\28.5.2019 04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08719"/>
            <a:ext cx="8748464" cy="581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10952" y="-29063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Purkuputken alaosan kuivatus rakennetöitä varten</a:t>
            </a:r>
          </a:p>
        </p:txBody>
      </p:sp>
    </p:spTree>
    <p:extLst>
      <p:ext uri="{BB962C8B-B14F-4D97-AF65-F5344CB8AC3E}">
        <p14:creationId xmlns:p14="http://schemas.microsoft.com/office/powerpoint/2010/main" val="350861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Users\E1005537\Pictures\2019-05-28 28.5.2019\28.5.2019 0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04448" cy="571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38944" y="-9939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Kaivon asennus purkuputken suulle</a:t>
            </a:r>
          </a:p>
        </p:txBody>
      </p:sp>
    </p:spTree>
    <p:extLst>
      <p:ext uri="{BB962C8B-B14F-4D97-AF65-F5344CB8AC3E}">
        <p14:creationId xmlns:p14="http://schemas.microsoft.com/office/powerpoint/2010/main" val="197236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Users\E1005537\Pictures\2019-05-28 28.5.2019\28.5.2019 05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36711"/>
            <a:ext cx="8820472" cy="585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7900" y="-171400"/>
            <a:ext cx="8820472" cy="1143000"/>
          </a:xfrm>
        </p:spPr>
        <p:txBody>
          <a:bodyPr>
            <a:normAutofit/>
          </a:bodyPr>
          <a:lstStyle/>
          <a:p>
            <a:r>
              <a:rPr lang="fi-FI" dirty="0">
                <a:latin typeface="Playbill" panose="040506030A0602020202" pitchFamily="82" charset="0"/>
              </a:rPr>
              <a:t>Purkuputken kaivo asennettuna, jäteveden ohipumppaus</a:t>
            </a:r>
          </a:p>
        </p:txBody>
      </p:sp>
    </p:spTree>
    <p:extLst>
      <p:ext uri="{BB962C8B-B14F-4D97-AF65-F5344CB8AC3E}">
        <p14:creationId xmlns:p14="http://schemas.microsoft.com/office/powerpoint/2010/main" val="30805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:\Users\E1005537\Pictures\2019-05-28 28.5.2019\28.5.2019 15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7744" y="1219120"/>
            <a:ext cx="4599816" cy="544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2852" y="44624"/>
            <a:ext cx="8229600" cy="1143000"/>
          </a:xfrm>
        </p:spPr>
        <p:txBody>
          <a:bodyPr>
            <a:noAutofit/>
          </a:bodyPr>
          <a:lstStyle/>
          <a:p>
            <a:r>
              <a:rPr lang="fi-FI" sz="3600" dirty="0">
                <a:latin typeface="Playbill" panose="040506030A0602020202" pitchFamily="82" charset="0"/>
              </a:rPr>
              <a:t>Purkuputken V-mittapadollinen kaivo; </a:t>
            </a:r>
            <a:br>
              <a:rPr lang="fi-FI" sz="3600" dirty="0">
                <a:latin typeface="Playbill" panose="040506030A0602020202" pitchFamily="82" charset="0"/>
              </a:rPr>
            </a:br>
            <a:r>
              <a:rPr lang="fi-FI" sz="3600" dirty="0">
                <a:latin typeface="Playbill" panose="040506030A0602020202" pitchFamily="82" charset="0"/>
              </a:rPr>
              <a:t>pinnankorkeuksien mittaus ja virtaamien laskeminen</a:t>
            </a:r>
          </a:p>
        </p:txBody>
      </p:sp>
    </p:spTree>
    <p:extLst>
      <p:ext uri="{BB962C8B-B14F-4D97-AF65-F5344CB8AC3E}">
        <p14:creationId xmlns:p14="http://schemas.microsoft.com/office/powerpoint/2010/main" val="317712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Users\E1005537\Pictures\2019-05-28 28.5.2019\28.5.2019 0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53" y="830087"/>
            <a:ext cx="9003694" cy="598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705D1FA-6D91-4462-9F54-4066F90A4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Taitaja työssään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01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Users\E1005537\Pictures\2019-05-28 28.5.2019\28.5.2019 07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4" y="784746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34B423D-87D7-416C-A420-C3AD2D391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Ensimmäisen patolevyn asennusvaihe purkuputken lähelle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81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idx="4294967295"/>
          </p:nvPr>
        </p:nvSpPr>
        <p:spPr>
          <a:xfrm>
            <a:off x="467544" y="21328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i-FI" sz="6000" dirty="0">
                <a:solidFill>
                  <a:prstClr val="white"/>
                </a:solidFill>
                <a:latin typeface="Playbill" panose="040506030A0602020202" pitchFamily="82" charset="0"/>
              </a:rPr>
              <a:t>KALLON JÄTEVEDENPUHDISTAMO</a:t>
            </a:r>
            <a:br>
              <a:rPr lang="fi-FI" sz="6000" dirty="0">
                <a:solidFill>
                  <a:prstClr val="white"/>
                </a:solidFill>
                <a:latin typeface="Playbill" panose="040506030A0602020202" pitchFamily="82" charset="0"/>
              </a:rPr>
            </a:br>
            <a:r>
              <a:rPr lang="fi-FI" sz="6000" dirty="0">
                <a:solidFill>
                  <a:prstClr val="white"/>
                </a:solidFill>
                <a:latin typeface="Playbill" panose="040506030A0602020202" pitchFamily="82" charset="0"/>
              </a:rPr>
              <a:t> --TYPENPOISTON TEHOSTAMISEN PILOTTIYKSIKÖIDEN RAKENNUS</a:t>
            </a:r>
            <a:br>
              <a:rPr lang="fi-FI" sz="6000" dirty="0">
                <a:solidFill>
                  <a:prstClr val="white"/>
                </a:solidFill>
                <a:latin typeface="Playbill" panose="040506030A0602020202" pitchFamily="82" charset="0"/>
              </a:rPr>
            </a:br>
            <a:r>
              <a:rPr lang="fi-FI" sz="6000" dirty="0">
                <a:solidFill>
                  <a:prstClr val="white"/>
                </a:solidFill>
                <a:latin typeface="Playbill" panose="040506030A0602020202" pitchFamily="82" charset="0"/>
              </a:rPr>
              <a:t>27.5.-12.6.2019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649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">
        <p14:vortex dir="r"/>
      </p:transition>
    </mc:Choice>
    <mc:Fallback xmlns="">
      <p:transition spd="slow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Users\E1005537\Pictures\2019-05-28 28.5.2019\28.5.2019 08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AAA81A4-BA14-420A-AF73-734EF72DF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Patokohdan muokkausta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957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Users\E1005537\Pictures\2019-05-28 28.5.2019\28.5.2019 09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2373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21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Users\E1005537\Pictures\2019-05-28 28.5.2019\28.5.2019 09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04448" cy="571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38944" y="7151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Tuleva bioreaktoreiden paikka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295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Users\E1005537\Pictures\2019-05-28 28.5.2019\28.5.2019 09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830590"/>
            <a:ext cx="8532440" cy="566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4948" y="-9939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Näkymä tulevien bioreaktoreiden paikalta purkuputkelle </a:t>
            </a:r>
          </a:p>
        </p:txBody>
      </p:sp>
    </p:spTree>
    <p:extLst>
      <p:ext uri="{BB962C8B-B14F-4D97-AF65-F5344CB8AC3E}">
        <p14:creationId xmlns:p14="http://schemas.microsoft.com/office/powerpoint/2010/main" val="32500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Users\E1005537\Pictures\2019-05-28 28.5.2019\28.5.2019 1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2373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8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:\Users\E1005537\Pictures\2019-05-28 28.5.2019\28.5.2019 1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532440" cy="566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4948" y="-9939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Ensimmäinen patolevy asennettuna</a:t>
            </a:r>
          </a:p>
        </p:txBody>
      </p:sp>
    </p:spTree>
    <p:extLst>
      <p:ext uri="{BB962C8B-B14F-4D97-AF65-F5344CB8AC3E}">
        <p14:creationId xmlns:p14="http://schemas.microsoft.com/office/powerpoint/2010/main" val="239547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Users\E1005537\Pictures\2019-05-28 28.5.2019\28.5.2019 1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980727"/>
            <a:ext cx="8474995" cy="562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46225" y="-130060"/>
            <a:ext cx="8229600" cy="1143000"/>
          </a:xfrm>
        </p:spPr>
        <p:txBody>
          <a:bodyPr/>
          <a:lstStyle/>
          <a:p>
            <a:r>
              <a:rPr lang="fi-FI" dirty="0">
                <a:latin typeface="Playbill"/>
              </a:rPr>
              <a:t>Jätevedenpuhdistamo ennen </a:t>
            </a:r>
            <a:r>
              <a:rPr lang="fi-FI" dirty="0" err="1">
                <a:latin typeface="Playbill"/>
              </a:rPr>
              <a:t>nitrifikaatioyksikköä</a:t>
            </a:r>
            <a:endParaRPr lang="fi-FI" dirty="0" err="1">
              <a:latin typeface="Playbill" panose="040506030A06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9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Users\E1005537\Pictures\2019-05-28 28.5.2019\28.5.2019 1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81" y="860586"/>
            <a:ext cx="8676456" cy="576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Autofit/>
          </a:bodyPr>
          <a:lstStyle/>
          <a:p>
            <a:r>
              <a:rPr lang="fi-FI" sz="3700" dirty="0">
                <a:latin typeface="Playbill"/>
              </a:rPr>
              <a:t>Tulevan sammalyksikön patokohta (muutettu syksyllä 2019 laskeutusaltaaksi)</a:t>
            </a:r>
          </a:p>
        </p:txBody>
      </p:sp>
    </p:spTree>
    <p:extLst>
      <p:ext uri="{BB962C8B-B14F-4D97-AF65-F5344CB8AC3E}">
        <p14:creationId xmlns:p14="http://schemas.microsoft.com/office/powerpoint/2010/main" val="93295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:\Users\E1005537\Pictures\2019-05-28 28.5.2019\28.5.2019 1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003B562-B478-4DD1-929A-AF6327788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Korkotasojen mittausta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24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:\Users\E1005537\Pictures\2019-05-28 28.5.2019\28.5.2019 13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772" y="980728"/>
            <a:ext cx="8676456" cy="576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DDE095F-FF17-4CE9-BA39-262F51CB9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 Työniloa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457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Pilottikokonaisuuden eri yksiköiden sijainnit ilmakuvassa. Nitrifikaatioyksikkö sijaitsee...?&#10;Purkuojastossa ylimpänä purkuputken V--mittapadollinen kaivo ja laskeutustila ja alimpana bioreaktorit.">
            <a:extLst>
              <a:ext uri="{FF2B5EF4-FFF2-40B4-BE49-F238E27FC236}">
                <a16:creationId xmlns:a16="http://schemas.microsoft.com/office/drawing/2014/main" id="{3D043935-A9D5-4E52-A3B4-D8D54D826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277"/>
            <a:ext cx="9144000" cy="5283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4C703E73-84F1-4E25-81CD-FADB29C25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Playbill"/>
              </a:rPr>
              <a:t>KALLO rakennettu pilottikokonaisuus typenpoiston tehostamiseksi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65F2FFC-7959-4CAF-B104-4AA1801DEF3C}"/>
              </a:ext>
            </a:extLst>
          </p:cNvPr>
          <p:cNvSpPr txBox="1"/>
          <p:nvPr/>
        </p:nvSpPr>
        <p:spPr>
          <a:xfrm>
            <a:off x="189247" y="926334"/>
            <a:ext cx="2250360" cy="369332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i-FI" dirty="0"/>
              <a:t>Jätevedenpuhdistamo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791F8058-76B9-47AD-9630-AA0DA91F83F1}"/>
              </a:ext>
            </a:extLst>
          </p:cNvPr>
          <p:cNvSpPr txBox="1"/>
          <p:nvPr/>
        </p:nvSpPr>
        <p:spPr>
          <a:xfrm>
            <a:off x="5652120" y="5677391"/>
            <a:ext cx="3365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Lähdeaineisto: Karttapaikka 2020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65C32BF-B19D-4D01-95D0-E480EC96EC85}"/>
              </a:ext>
            </a:extLst>
          </p:cNvPr>
          <p:cNvSpPr txBox="1"/>
          <p:nvPr/>
        </p:nvSpPr>
        <p:spPr>
          <a:xfrm>
            <a:off x="2574426" y="1285286"/>
            <a:ext cx="510537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fi-FI" dirty="0"/>
              <a:t>Purkuputken V-mittapadollinen kaivo ja laskeutustila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DC6FE362-225E-48E4-92F1-89B3B2A39A9B}"/>
              </a:ext>
            </a:extLst>
          </p:cNvPr>
          <p:cNvSpPr txBox="1"/>
          <p:nvPr/>
        </p:nvSpPr>
        <p:spPr>
          <a:xfrm>
            <a:off x="3032811" y="1654559"/>
            <a:ext cx="163903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i-FI" dirty="0"/>
              <a:t>Laskeutusaltaat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9C2B4DAF-9054-4069-9504-12E1C55E7C35}"/>
              </a:ext>
            </a:extLst>
          </p:cNvPr>
          <p:cNvSpPr txBox="1"/>
          <p:nvPr/>
        </p:nvSpPr>
        <p:spPr>
          <a:xfrm>
            <a:off x="3647225" y="2000243"/>
            <a:ext cx="160467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i-FI" dirty="0"/>
              <a:t>Sammalyksikkö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FAB1B2F6-B005-4D04-B65F-8BF7BF64709F}"/>
              </a:ext>
            </a:extLst>
          </p:cNvPr>
          <p:cNvSpPr txBox="1"/>
          <p:nvPr/>
        </p:nvSpPr>
        <p:spPr>
          <a:xfrm>
            <a:off x="4860032" y="223115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6000342E-B6B2-4714-9E98-2FC7EB157101}"/>
              </a:ext>
            </a:extLst>
          </p:cNvPr>
          <p:cNvSpPr txBox="1"/>
          <p:nvPr/>
        </p:nvSpPr>
        <p:spPr>
          <a:xfrm>
            <a:off x="4166351" y="2358952"/>
            <a:ext cx="1748043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i-FI" dirty="0"/>
              <a:t>Sienihakeyksikkö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8F1E3C09-037C-44CD-9142-575C4526670D}"/>
              </a:ext>
            </a:extLst>
          </p:cNvPr>
          <p:cNvSpPr txBox="1"/>
          <p:nvPr/>
        </p:nvSpPr>
        <p:spPr>
          <a:xfrm>
            <a:off x="4533863" y="2735927"/>
            <a:ext cx="299046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fi-FI" dirty="0"/>
              <a:t>Bioreaktorit (Koivupuuhake ja koivupuuhake+perunankuori)</a:t>
            </a:r>
          </a:p>
        </p:txBody>
      </p: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B200A913-6704-4977-9055-B5B9724E8CB8}"/>
              </a:ext>
            </a:extLst>
          </p:cNvPr>
          <p:cNvCxnSpPr>
            <a:cxnSpLocks/>
          </p:cNvCxnSpPr>
          <p:nvPr/>
        </p:nvCxnSpPr>
        <p:spPr>
          <a:xfrm>
            <a:off x="1927858" y="1330001"/>
            <a:ext cx="1293136" cy="195498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4A624C18-6F71-44DA-906E-F875DDD91B19}"/>
              </a:ext>
            </a:extLst>
          </p:cNvPr>
          <p:cNvCxnSpPr>
            <a:cxnSpLocks/>
          </p:cNvCxnSpPr>
          <p:nvPr/>
        </p:nvCxnSpPr>
        <p:spPr>
          <a:xfrm>
            <a:off x="2840520" y="1664998"/>
            <a:ext cx="1068060" cy="161998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18937BDD-226A-4E00-8A49-6DB2AA7537A2}"/>
              </a:ext>
            </a:extLst>
          </p:cNvPr>
          <p:cNvCxnSpPr>
            <a:cxnSpLocks/>
          </p:cNvCxnSpPr>
          <p:nvPr/>
        </p:nvCxnSpPr>
        <p:spPr>
          <a:xfrm>
            <a:off x="4821242" y="3304819"/>
            <a:ext cx="102091" cy="16925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2E12BA51-8DF5-49ED-95DA-F19382A80B2F}"/>
              </a:ext>
            </a:extLst>
          </p:cNvPr>
          <p:cNvCxnSpPr>
            <a:cxnSpLocks/>
          </p:cNvCxnSpPr>
          <p:nvPr/>
        </p:nvCxnSpPr>
        <p:spPr>
          <a:xfrm>
            <a:off x="4310608" y="2749798"/>
            <a:ext cx="429905" cy="75121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599958A2-A00F-4427-B853-67B0C4277B0E}"/>
              </a:ext>
            </a:extLst>
          </p:cNvPr>
          <p:cNvCxnSpPr>
            <a:cxnSpLocks/>
          </p:cNvCxnSpPr>
          <p:nvPr/>
        </p:nvCxnSpPr>
        <p:spPr>
          <a:xfrm>
            <a:off x="3894254" y="2391089"/>
            <a:ext cx="639609" cy="110991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0E7C20B5-D867-4586-9387-3F7BA2BB30D7}"/>
              </a:ext>
            </a:extLst>
          </p:cNvPr>
          <p:cNvCxnSpPr>
            <a:cxnSpLocks/>
          </p:cNvCxnSpPr>
          <p:nvPr/>
        </p:nvCxnSpPr>
        <p:spPr>
          <a:xfrm>
            <a:off x="3413285" y="2034271"/>
            <a:ext cx="792738" cy="139472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iruutu 3">
            <a:extLst>
              <a:ext uri="{FF2B5EF4-FFF2-40B4-BE49-F238E27FC236}">
                <a16:creationId xmlns:a16="http://schemas.microsoft.com/office/drawing/2014/main" id="{BBE8E684-76AF-4DA4-B410-0BF9A7DF1B88}"/>
              </a:ext>
            </a:extLst>
          </p:cNvPr>
          <p:cNvSpPr txBox="1"/>
          <p:nvPr/>
        </p:nvSpPr>
        <p:spPr>
          <a:xfrm>
            <a:off x="257722" y="1295666"/>
            <a:ext cx="218016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fi-FI" dirty="0"/>
              <a:t>Nitrifikaatioyksikkö</a:t>
            </a:r>
          </a:p>
        </p:txBody>
      </p:sp>
      <p:sp>
        <p:nvSpPr>
          <p:cNvPr id="19" name="Tekstiruutu 3">
            <a:extLst>
              <a:ext uri="{FF2B5EF4-FFF2-40B4-BE49-F238E27FC236}">
                <a16:creationId xmlns:a16="http://schemas.microsoft.com/office/drawing/2014/main" id="{43C65A97-BE47-4101-886A-929A42192F04}"/>
              </a:ext>
            </a:extLst>
          </p:cNvPr>
          <p:cNvSpPr txBox="1"/>
          <p:nvPr/>
        </p:nvSpPr>
        <p:spPr>
          <a:xfrm>
            <a:off x="2601104" y="918029"/>
            <a:ext cx="1299010" cy="369332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i-FI" dirty="0"/>
              <a:t>Purkuojasto</a:t>
            </a:r>
          </a:p>
        </p:txBody>
      </p:sp>
    </p:spTree>
    <p:extLst>
      <p:ext uri="{BB962C8B-B14F-4D97-AF65-F5344CB8AC3E}">
        <p14:creationId xmlns:p14="http://schemas.microsoft.com/office/powerpoint/2010/main" val="385639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:\Users\E1005537\Pictures\2019-05-28 28.5.2019\28.5.2019 13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6899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C46B5F2-1DF0-4159-84F8-17C6719E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Korvaamaton apu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139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:\Users\E1005537\Pictures\2019-05-28 28.5.2019\28.5.2019 14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4746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D3778CB-81FC-426C-9AC8-2006DA91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Patolevyjen asennusta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49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:\Users\E1005537\Pictures\2019-05-28 28.5.2019\28.5.2019 16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48464" cy="581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38944" y="-9939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Ensimmäinen nitrifikaatioallas paikallaan</a:t>
            </a:r>
          </a:p>
        </p:txBody>
      </p:sp>
    </p:spTree>
    <p:extLst>
      <p:ext uri="{BB962C8B-B14F-4D97-AF65-F5344CB8AC3E}">
        <p14:creationId xmlns:p14="http://schemas.microsoft.com/office/powerpoint/2010/main" val="194680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:\Users\E1005537\Pictures\2019-05-28 28.5.2019\28.5.2019 16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604448" cy="571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10952" y="-9939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Patolevyjen työstöä</a:t>
            </a:r>
          </a:p>
        </p:txBody>
      </p:sp>
    </p:spTree>
    <p:extLst>
      <p:ext uri="{BB962C8B-B14F-4D97-AF65-F5344CB8AC3E}">
        <p14:creationId xmlns:p14="http://schemas.microsoft.com/office/powerpoint/2010/main" val="54448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D:\Users\E1005537\Pictures\2019-05-28 28.5.2019\28.5.2019 18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772" y="1048999"/>
            <a:ext cx="8676456" cy="576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005EC71-81B3-4F90-AA3B-BE2695FC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Autofit/>
          </a:bodyPr>
          <a:lstStyle/>
          <a:p>
            <a:r>
              <a:rPr lang="fi-FI" sz="3600" dirty="0">
                <a:latin typeface="Playbill"/>
              </a:rPr>
              <a:t>Patolevyjen asennusta;</a:t>
            </a:r>
            <a:br>
              <a:rPr lang="fi-FI" sz="3600" dirty="0">
                <a:latin typeface="Playbill" panose="040506030A0602020202" pitchFamily="82" charset="0"/>
              </a:rPr>
            </a:br>
            <a:r>
              <a:rPr lang="fi-FI" sz="3600" dirty="0">
                <a:latin typeface="Playbill"/>
              </a:rPr>
              <a:t> tulevat sammalyksiköt, (syksystä 2019 lähtien laskeutusaltaat)</a:t>
            </a:r>
          </a:p>
        </p:txBody>
      </p:sp>
    </p:spTree>
    <p:extLst>
      <p:ext uri="{BB962C8B-B14F-4D97-AF65-F5344CB8AC3E}">
        <p14:creationId xmlns:p14="http://schemas.microsoft.com/office/powerpoint/2010/main" val="178647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D:\Users\E1005537\Pictures\2019-05-28 28.5.2019\28.5.2019 19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2373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71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D:\Users\E1005537\Pictures\2019-05-29 29.5.2019\29.5.2019 0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60432" cy="561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38944" y="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Nevasirppisammaleet asennusta odottamassa </a:t>
            </a:r>
          </a:p>
        </p:txBody>
      </p:sp>
    </p:spTree>
    <p:extLst>
      <p:ext uri="{BB962C8B-B14F-4D97-AF65-F5344CB8AC3E}">
        <p14:creationId xmlns:p14="http://schemas.microsoft.com/office/powerpoint/2010/main" val="16406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D:\Users\E1005537\Pictures\2019-05-29 29.5.2019\29.5.2019 0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76456" cy="576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58614"/>
            <a:ext cx="8927976" cy="850106"/>
          </a:xfrm>
        </p:spPr>
        <p:txBody>
          <a:bodyPr>
            <a:normAutofit fontScale="90000"/>
          </a:bodyPr>
          <a:lstStyle/>
          <a:p>
            <a:r>
              <a:rPr lang="fi-FI" sz="4000" dirty="0">
                <a:latin typeface="Playbill" panose="040506030A0602020202" pitchFamily="82" charset="0"/>
              </a:rPr>
              <a:t>1. ja 2. sammalyksikön (syksystä 2019 lähtien laskeutusaltaat) patorakenteet</a:t>
            </a:r>
          </a:p>
        </p:txBody>
      </p:sp>
    </p:spTree>
    <p:extLst>
      <p:ext uri="{BB962C8B-B14F-4D97-AF65-F5344CB8AC3E}">
        <p14:creationId xmlns:p14="http://schemas.microsoft.com/office/powerpoint/2010/main" val="41300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D:\Users\E1005537\Pictures\2019-05-29 29.5.2019\29.5.2019 01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820472" cy="585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4948" y="-9939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Bioreaktorin patorakenteita ja korkotasojen mittausta</a:t>
            </a:r>
          </a:p>
        </p:txBody>
      </p:sp>
    </p:spTree>
    <p:extLst>
      <p:ext uri="{BB962C8B-B14F-4D97-AF65-F5344CB8AC3E}">
        <p14:creationId xmlns:p14="http://schemas.microsoft.com/office/powerpoint/2010/main" val="41858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D:\Users\E1005537\Pictures\2019-05-29 29.5.2019\29.5.2019 0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76456" cy="576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4948" y="-99392"/>
            <a:ext cx="8229600" cy="1143000"/>
          </a:xfrm>
        </p:spPr>
        <p:txBody>
          <a:bodyPr/>
          <a:lstStyle/>
          <a:p>
            <a:r>
              <a:rPr lang="fi-FI" dirty="0">
                <a:latin typeface="Playbill"/>
              </a:rPr>
              <a:t>Nitrifikaatioaltaat asennettuna</a:t>
            </a:r>
          </a:p>
        </p:txBody>
      </p:sp>
    </p:spTree>
    <p:extLst>
      <p:ext uri="{BB962C8B-B14F-4D97-AF65-F5344CB8AC3E}">
        <p14:creationId xmlns:p14="http://schemas.microsoft.com/office/powerpoint/2010/main" val="266074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836712"/>
            <a:ext cx="5128839" cy="387227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prstClr val="white"/>
                </a:solidFill>
                <a:latin typeface="Playbill" panose="040506030A0602020202" pitchFamily="82" charset="0"/>
              </a:rPr>
              <a:t>Kallon </a:t>
            </a:r>
            <a:br>
              <a:rPr lang="fi-FI" dirty="0">
                <a:solidFill>
                  <a:prstClr val="white"/>
                </a:solidFill>
                <a:latin typeface="Playbill" panose="040506030A0602020202" pitchFamily="82" charset="0"/>
              </a:rPr>
            </a:br>
            <a:r>
              <a:rPr lang="fi-FI" dirty="0">
                <a:solidFill>
                  <a:prstClr val="white"/>
                </a:solidFill>
                <a:latin typeface="Playbill" panose="040506030A0602020202" pitchFamily="82" charset="0"/>
              </a:rPr>
              <a:t>jätevedenpuhdistamon puhdistusprosessit</a:t>
            </a:r>
            <a:br>
              <a:rPr lang="fi-FI" dirty="0">
                <a:solidFill>
                  <a:prstClr val="white"/>
                </a:solidFill>
                <a:latin typeface="Playbill" panose="040506030A0602020202" pitchFamily="82" charset="0"/>
              </a:rPr>
            </a:br>
            <a:endParaRPr lang="en-GB" b="1" dirty="0">
              <a:solidFill>
                <a:srgbClr val="00206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A2AE6B-005E-424D-B70A-B215FE4D971F}"/>
              </a:ext>
            </a:extLst>
          </p:cNvPr>
          <p:cNvGrpSpPr/>
          <p:nvPr/>
        </p:nvGrpSpPr>
        <p:grpSpPr>
          <a:xfrm>
            <a:off x="251520" y="4149080"/>
            <a:ext cx="8522086" cy="1439199"/>
            <a:chOff x="125857" y="2855075"/>
            <a:chExt cx="8522086" cy="1439199"/>
          </a:xfrm>
        </p:grpSpPr>
        <p:sp>
          <p:nvSpPr>
            <p:cNvPr id="5" name="Oval 4"/>
            <p:cNvSpPr/>
            <p:nvPr/>
          </p:nvSpPr>
          <p:spPr>
            <a:xfrm>
              <a:off x="443428" y="2906294"/>
              <a:ext cx="1370792" cy="1329547"/>
            </a:xfrm>
            <a:prstGeom prst="ellips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7" name="Oval 6"/>
            <p:cNvSpPr/>
            <p:nvPr/>
          </p:nvSpPr>
          <p:spPr>
            <a:xfrm>
              <a:off x="5790707" y="3067115"/>
              <a:ext cx="1086120" cy="1028650"/>
            </a:xfrm>
            <a:prstGeom prst="ellips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9" name="Oval 8"/>
            <p:cNvSpPr/>
            <p:nvPr/>
          </p:nvSpPr>
          <p:spPr>
            <a:xfrm>
              <a:off x="2188682" y="2916667"/>
              <a:ext cx="1356041" cy="1377607"/>
            </a:xfrm>
            <a:prstGeom prst="ellips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0" name="Oval 9"/>
            <p:cNvSpPr/>
            <p:nvPr/>
          </p:nvSpPr>
          <p:spPr>
            <a:xfrm>
              <a:off x="3879297" y="2889302"/>
              <a:ext cx="1430387" cy="1377607"/>
            </a:xfrm>
            <a:prstGeom prst="ellips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8725" y="3368983"/>
              <a:ext cx="127774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050" b="1" dirty="0"/>
                <a:t>Etuselkeytysallas</a:t>
              </a:r>
            </a:p>
            <a:p>
              <a:r>
                <a:rPr lang="fi-FI" sz="1050" b="1" dirty="0">
                  <a:solidFill>
                    <a:srgbClr val="00B0F0"/>
                  </a:solidFill>
                </a:rPr>
                <a:t>- Kiintoaineen poisto</a:t>
              </a:r>
              <a:endParaRPr lang="en-GB" sz="1050" b="1" dirty="0">
                <a:solidFill>
                  <a:srgbClr val="00B0F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37486" y="3368983"/>
              <a:ext cx="107318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050" b="1" dirty="0"/>
                <a:t>Biomattoallas</a:t>
              </a:r>
            </a:p>
            <a:p>
              <a:r>
                <a:rPr lang="fi-FI" sz="1050" b="1" dirty="0">
                  <a:solidFill>
                    <a:srgbClr val="00B0F0"/>
                  </a:solidFill>
                </a:rPr>
                <a:t>- BOD poisto</a:t>
              </a:r>
              <a:endParaRPr lang="en-GB" sz="1050" b="1" dirty="0">
                <a:solidFill>
                  <a:srgbClr val="00B0F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47014" y="3218813"/>
              <a:ext cx="973505" cy="71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013" b="1" dirty="0"/>
                <a:t>Kemiallinen osa</a:t>
              </a:r>
            </a:p>
            <a:p>
              <a:pPr marL="160735" indent="-160735">
                <a:buFontTx/>
                <a:buChar char="-"/>
              </a:pPr>
              <a:r>
                <a:rPr lang="fi-FI" sz="1013" b="1" dirty="0">
                  <a:solidFill>
                    <a:srgbClr val="00B0F0"/>
                  </a:solidFill>
                </a:rPr>
                <a:t>P poisto</a:t>
              </a:r>
            </a:p>
            <a:p>
              <a:pPr marL="160735" indent="-160735">
                <a:buFontTx/>
                <a:buChar char="-"/>
              </a:pPr>
              <a:r>
                <a:rPr lang="fi-FI" sz="1013" b="1" dirty="0">
                  <a:solidFill>
                    <a:srgbClr val="00B0F0"/>
                  </a:solidFill>
                </a:rPr>
                <a:t>DOC poisto</a:t>
              </a:r>
              <a:endParaRPr lang="en-GB" sz="1013" b="1" dirty="0">
                <a:solidFill>
                  <a:srgbClr val="00B0F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36239" y="3185276"/>
              <a:ext cx="1311704" cy="84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013" b="1" dirty="0"/>
                <a:t>Jälkiselkeytys-allas</a:t>
              </a:r>
            </a:p>
            <a:p>
              <a:r>
                <a:rPr lang="fi-FI" sz="975" b="1" dirty="0">
                  <a:solidFill>
                    <a:srgbClr val="00B0F0"/>
                  </a:solidFill>
                </a:rPr>
                <a:t>- Kiintoaineen poisto </a:t>
              </a:r>
              <a:r>
                <a:rPr lang="fi-FI" sz="975" dirty="0">
                  <a:solidFill>
                    <a:srgbClr val="00B0F0"/>
                  </a:solidFill>
                </a:rPr>
                <a:t>(saostunut P kemiallisen käsittelyn seurauksena)</a:t>
              </a:r>
              <a:endParaRPr lang="en-GB" sz="975" dirty="0">
                <a:solidFill>
                  <a:srgbClr val="00B0F0"/>
                </a:solidFill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1879089" y="3456416"/>
              <a:ext cx="250457" cy="96613"/>
            </a:xfrm>
            <a:prstGeom prst="rightArrow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3601031" y="3448268"/>
              <a:ext cx="253901" cy="104761"/>
            </a:xfrm>
            <a:prstGeom prst="rightArrow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6910372" y="3448268"/>
              <a:ext cx="239928" cy="104761"/>
            </a:xfrm>
            <a:prstGeom prst="rightArrow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125857" y="3454567"/>
              <a:ext cx="246479" cy="98462"/>
            </a:xfrm>
            <a:prstGeom prst="rightArrow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6" name="Oval 9">
              <a:extLst>
                <a:ext uri="{FF2B5EF4-FFF2-40B4-BE49-F238E27FC236}">
                  <a16:creationId xmlns:a16="http://schemas.microsoft.com/office/drawing/2014/main" id="{7D09192F-8E34-441C-8EE6-904894267D94}"/>
                </a:ext>
              </a:extLst>
            </p:cNvPr>
            <p:cNvSpPr/>
            <p:nvPr/>
          </p:nvSpPr>
          <p:spPr>
            <a:xfrm>
              <a:off x="7191857" y="2855075"/>
              <a:ext cx="1430387" cy="1377607"/>
            </a:xfrm>
            <a:prstGeom prst="ellips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F236B7DB-9558-43AE-A13D-892CC641AEBB}"/>
                </a:ext>
              </a:extLst>
            </p:cNvPr>
            <p:cNvSpPr txBox="1"/>
            <p:nvPr/>
          </p:nvSpPr>
          <p:spPr>
            <a:xfrm>
              <a:off x="4008519" y="3332436"/>
              <a:ext cx="1334710" cy="90024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fi-FI" sz="1050" b="1" dirty="0"/>
                <a:t>Nitrifikaatioyksikkö</a:t>
              </a:r>
            </a:p>
            <a:p>
              <a:r>
                <a:rPr lang="fi-FI" sz="1050" b="1" dirty="0">
                  <a:solidFill>
                    <a:srgbClr val="00B0F0"/>
                  </a:solidFill>
                </a:rPr>
                <a:t>- Ammoniumtyppi nitriitti- ja nitraattitypeksi </a:t>
              </a:r>
              <a:endParaRPr lang="en-GB" sz="1050" b="1" dirty="0">
                <a:solidFill>
                  <a:srgbClr val="00B0F0"/>
                </a:solidFill>
              </a:endParaRPr>
            </a:p>
            <a:p>
              <a:endParaRPr lang="en-GB" sz="1050" b="1" dirty="0">
                <a:solidFill>
                  <a:srgbClr val="00B0F0"/>
                </a:solidFill>
              </a:endParaRPr>
            </a:p>
          </p:txBody>
        </p:sp>
        <p:sp>
          <p:nvSpPr>
            <p:cNvPr id="29" name="Right Arrow 19">
              <a:extLst>
                <a:ext uri="{FF2B5EF4-FFF2-40B4-BE49-F238E27FC236}">
                  <a16:creationId xmlns:a16="http://schemas.microsoft.com/office/drawing/2014/main" id="{DFA9CB8E-30DC-44A9-8F4C-4B10DAF9F546}"/>
                </a:ext>
              </a:extLst>
            </p:cNvPr>
            <p:cNvSpPr/>
            <p:nvPr/>
          </p:nvSpPr>
          <p:spPr>
            <a:xfrm>
              <a:off x="5384788" y="3454566"/>
              <a:ext cx="234260" cy="98463"/>
            </a:xfrm>
            <a:prstGeom prst="rightArrow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4D54CC9A-ED55-4C7A-B6A0-F063292D6310}"/>
              </a:ext>
            </a:extLst>
          </p:cNvPr>
          <p:cNvSpPr/>
          <p:nvPr/>
        </p:nvSpPr>
        <p:spPr>
          <a:xfrm>
            <a:off x="543392" y="2027244"/>
            <a:ext cx="1370792" cy="1329547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C33F349-7E0E-4965-9377-3EC916626928}"/>
              </a:ext>
            </a:extLst>
          </p:cNvPr>
          <p:cNvSpPr/>
          <p:nvPr/>
        </p:nvSpPr>
        <p:spPr>
          <a:xfrm>
            <a:off x="2288646" y="2037617"/>
            <a:ext cx="1356041" cy="1377607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A95A82-5B41-4B57-A73C-FE35D13C792F}"/>
              </a:ext>
            </a:extLst>
          </p:cNvPr>
          <p:cNvSpPr txBox="1"/>
          <p:nvPr/>
        </p:nvSpPr>
        <p:spPr>
          <a:xfrm>
            <a:off x="638689" y="2489933"/>
            <a:ext cx="127774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50" b="1" dirty="0"/>
              <a:t>Etuselkeytysallas</a:t>
            </a:r>
          </a:p>
          <a:p>
            <a:r>
              <a:rPr lang="fi-FI" sz="1050" b="1" dirty="0">
                <a:solidFill>
                  <a:srgbClr val="00B0F0"/>
                </a:solidFill>
              </a:rPr>
              <a:t>- Kiintoaineen poisto</a:t>
            </a:r>
            <a:endParaRPr lang="en-GB" sz="1050" b="1" dirty="0">
              <a:solidFill>
                <a:srgbClr val="00B0F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AC3E1C-9DAB-456D-8EA8-71EB8C8F462A}"/>
              </a:ext>
            </a:extLst>
          </p:cNvPr>
          <p:cNvSpPr txBox="1"/>
          <p:nvPr/>
        </p:nvSpPr>
        <p:spPr>
          <a:xfrm>
            <a:off x="2437450" y="2489933"/>
            <a:ext cx="10731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50" b="1" dirty="0"/>
              <a:t>Biomattoallas</a:t>
            </a:r>
          </a:p>
          <a:p>
            <a:r>
              <a:rPr lang="fi-FI" sz="1050" b="1" dirty="0">
                <a:solidFill>
                  <a:srgbClr val="00B0F0"/>
                </a:solidFill>
              </a:rPr>
              <a:t>- BOD poisto</a:t>
            </a:r>
            <a:endParaRPr lang="en-GB" sz="1050" b="1" dirty="0">
              <a:solidFill>
                <a:srgbClr val="00B0F0"/>
              </a:solidFill>
            </a:endParaRPr>
          </a:p>
        </p:txBody>
      </p:sp>
      <p:sp>
        <p:nvSpPr>
          <p:cNvPr id="34" name="Right Arrow 17">
            <a:extLst>
              <a:ext uri="{FF2B5EF4-FFF2-40B4-BE49-F238E27FC236}">
                <a16:creationId xmlns:a16="http://schemas.microsoft.com/office/drawing/2014/main" id="{4B41C5B8-032F-4AA8-9EAD-B3CFD17BBFC0}"/>
              </a:ext>
            </a:extLst>
          </p:cNvPr>
          <p:cNvSpPr/>
          <p:nvPr/>
        </p:nvSpPr>
        <p:spPr>
          <a:xfrm>
            <a:off x="1979053" y="2577366"/>
            <a:ext cx="250457" cy="96613"/>
          </a:xfrm>
          <a:prstGeom prst="rightArrow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7" name="Right Arrow 20">
            <a:extLst>
              <a:ext uri="{FF2B5EF4-FFF2-40B4-BE49-F238E27FC236}">
                <a16:creationId xmlns:a16="http://schemas.microsoft.com/office/drawing/2014/main" id="{492981AA-287D-47C4-B39E-41E6F6030E11}"/>
              </a:ext>
            </a:extLst>
          </p:cNvPr>
          <p:cNvSpPr/>
          <p:nvPr/>
        </p:nvSpPr>
        <p:spPr>
          <a:xfrm>
            <a:off x="225821" y="2575517"/>
            <a:ext cx="246479" cy="98462"/>
          </a:xfrm>
          <a:prstGeom prst="rightArrow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DB7B98-0C94-43CD-9AF5-7459F39C5800}"/>
              </a:ext>
            </a:extLst>
          </p:cNvPr>
          <p:cNvGrpSpPr/>
          <p:nvPr/>
        </p:nvGrpSpPr>
        <p:grpSpPr>
          <a:xfrm>
            <a:off x="3780677" y="2003213"/>
            <a:ext cx="3501302" cy="1377607"/>
            <a:chOff x="5246605" y="1976025"/>
            <a:chExt cx="3501302" cy="137760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6A55470-9975-4C29-A554-9A3770D1130D}"/>
                </a:ext>
              </a:extLst>
            </p:cNvPr>
            <p:cNvSpPr/>
            <p:nvPr/>
          </p:nvSpPr>
          <p:spPr>
            <a:xfrm>
              <a:off x="5605999" y="1976025"/>
              <a:ext cx="1370792" cy="1329546"/>
            </a:xfrm>
            <a:prstGeom prst="ellips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A2A95DB-8746-403D-ADE6-17DBB26D8534}"/>
                </a:ext>
              </a:extLst>
            </p:cNvPr>
            <p:cNvSpPr txBox="1"/>
            <p:nvPr/>
          </p:nvSpPr>
          <p:spPr>
            <a:xfrm>
              <a:off x="5810785" y="2367130"/>
              <a:ext cx="973505" cy="71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013" b="1" dirty="0"/>
                <a:t>Kemiallinen osa</a:t>
              </a:r>
            </a:p>
            <a:p>
              <a:pPr marL="160735" indent="-160735">
                <a:buFontTx/>
                <a:buChar char="-"/>
              </a:pPr>
              <a:r>
                <a:rPr lang="fi-FI" sz="1013" b="1" dirty="0">
                  <a:solidFill>
                    <a:srgbClr val="00B0F0"/>
                  </a:solidFill>
                </a:rPr>
                <a:t>P poisto</a:t>
              </a:r>
            </a:p>
            <a:p>
              <a:pPr marL="160735" indent="-160735">
                <a:buFontTx/>
                <a:buChar char="-"/>
              </a:pPr>
              <a:r>
                <a:rPr lang="fi-FI" sz="1013" b="1" dirty="0">
                  <a:solidFill>
                    <a:srgbClr val="00B0F0"/>
                  </a:solidFill>
                </a:rPr>
                <a:t>DOC poisto</a:t>
              </a:r>
              <a:endParaRPr lang="en-GB" sz="1013" b="1" dirty="0">
                <a:solidFill>
                  <a:srgbClr val="00B0F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224237C-931C-4DA4-9BEF-2077C79FE670}"/>
                </a:ext>
              </a:extLst>
            </p:cNvPr>
            <p:cNvSpPr txBox="1"/>
            <p:nvPr/>
          </p:nvSpPr>
          <p:spPr>
            <a:xfrm>
              <a:off x="7436203" y="2306226"/>
              <a:ext cx="1311704" cy="84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013" b="1" dirty="0"/>
                <a:t>Jälkiselkeytys-allas</a:t>
              </a:r>
            </a:p>
            <a:p>
              <a:r>
                <a:rPr lang="fi-FI" sz="975" b="1" dirty="0">
                  <a:solidFill>
                    <a:srgbClr val="00B0F0"/>
                  </a:solidFill>
                </a:rPr>
                <a:t>- Kiintoaineen poisto </a:t>
              </a:r>
              <a:r>
                <a:rPr lang="fi-FI" sz="975" dirty="0">
                  <a:solidFill>
                    <a:srgbClr val="00B0F0"/>
                  </a:solidFill>
                </a:rPr>
                <a:t>(saostunut P kemiallisen käsittelyn seurauksena)</a:t>
              </a:r>
              <a:endParaRPr lang="en-GB" sz="975" dirty="0">
                <a:solidFill>
                  <a:srgbClr val="00B0F0"/>
                </a:solidFill>
              </a:endParaRPr>
            </a:p>
          </p:txBody>
        </p:sp>
        <p:sp>
          <p:nvSpPr>
            <p:cNvPr id="36" name="Right Arrow 19">
              <a:extLst>
                <a:ext uri="{FF2B5EF4-FFF2-40B4-BE49-F238E27FC236}">
                  <a16:creationId xmlns:a16="http://schemas.microsoft.com/office/drawing/2014/main" id="{3BFC3625-0673-4C55-A9CE-F03257EF6729}"/>
                </a:ext>
              </a:extLst>
            </p:cNvPr>
            <p:cNvSpPr/>
            <p:nvPr/>
          </p:nvSpPr>
          <p:spPr>
            <a:xfrm>
              <a:off x="7010336" y="2569218"/>
              <a:ext cx="239928" cy="104761"/>
            </a:xfrm>
            <a:prstGeom prst="rightArrow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8" name="Oval 9">
              <a:extLst>
                <a:ext uri="{FF2B5EF4-FFF2-40B4-BE49-F238E27FC236}">
                  <a16:creationId xmlns:a16="http://schemas.microsoft.com/office/drawing/2014/main" id="{8535E522-B2A7-402A-95DA-747BBF99C33C}"/>
                </a:ext>
              </a:extLst>
            </p:cNvPr>
            <p:cNvSpPr/>
            <p:nvPr/>
          </p:nvSpPr>
          <p:spPr>
            <a:xfrm>
              <a:off x="7291821" y="1976025"/>
              <a:ext cx="1430387" cy="1377607"/>
            </a:xfrm>
            <a:prstGeom prst="ellips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40" name="Right Arrow 19">
              <a:extLst>
                <a:ext uri="{FF2B5EF4-FFF2-40B4-BE49-F238E27FC236}">
                  <a16:creationId xmlns:a16="http://schemas.microsoft.com/office/drawing/2014/main" id="{CE13FEED-FCFE-4D56-821B-AD2855039608}"/>
                </a:ext>
              </a:extLst>
            </p:cNvPr>
            <p:cNvSpPr/>
            <p:nvPr/>
          </p:nvSpPr>
          <p:spPr>
            <a:xfrm>
              <a:off x="5246605" y="2588929"/>
              <a:ext cx="234260" cy="98463"/>
            </a:xfrm>
            <a:prstGeom prst="rightArrow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7B97309-2D00-4D03-9669-E91476DB065B}"/>
              </a:ext>
            </a:extLst>
          </p:cNvPr>
          <p:cNvSpPr txBox="1"/>
          <p:nvPr/>
        </p:nvSpPr>
        <p:spPr>
          <a:xfrm>
            <a:off x="349060" y="1563174"/>
            <a:ext cx="229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Alkuperäinen tilanne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5D99C7D-5BEF-4B26-AEBE-492E363BC5B7}"/>
              </a:ext>
            </a:extLst>
          </p:cNvPr>
          <p:cNvSpPr txBox="1"/>
          <p:nvPr/>
        </p:nvSpPr>
        <p:spPr>
          <a:xfrm>
            <a:off x="327643" y="3734978"/>
            <a:ext cx="670839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i-FI" dirty="0"/>
              <a:t>Tilanne rakennustöiden jälkeen, kun nitrifikaatioyksikkö on lisätty</a:t>
            </a:r>
          </a:p>
        </p:txBody>
      </p:sp>
    </p:spTree>
    <p:extLst>
      <p:ext uri="{BB962C8B-B14F-4D97-AF65-F5344CB8AC3E}">
        <p14:creationId xmlns:p14="http://schemas.microsoft.com/office/powerpoint/2010/main" val="27713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split orient="vert"/>
      </p:transition>
    </mc:Choice>
    <mc:Fallback xmlns="">
      <p:transition spd="slow" advTm="4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D:\Users\E1005537\Pictures\2019-05-29 29.5.2019\29.5.2019 02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76456" cy="576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4948" y="-9939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Bioreaktorin tulevat V-mittapadolliset kaivot</a:t>
            </a:r>
          </a:p>
        </p:txBody>
      </p:sp>
    </p:spTree>
    <p:extLst>
      <p:ext uri="{BB962C8B-B14F-4D97-AF65-F5344CB8AC3E}">
        <p14:creationId xmlns:p14="http://schemas.microsoft.com/office/powerpoint/2010/main" val="321551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D:\Users\E1005537\Pictures\2019-05-29 29.5.2019\29.5.2019 0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48464" cy="581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38944" y="-17140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Bioreaktorin rakennusvaiheita</a:t>
            </a:r>
          </a:p>
        </p:txBody>
      </p:sp>
    </p:spTree>
    <p:extLst>
      <p:ext uri="{BB962C8B-B14F-4D97-AF65-F5344CB8AC3E}">
        <p14:creationId xmlns:p14="http://schemas.microsoft.com/office/powerpoint/2010/main" val="192363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D:\Users\E1005537\Pictures\2019-05-29 29.5.2019\29.5.2019 03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01" y="784746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34E012-0B06-479B-9E52-0B43D811C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99" y="-17140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Patolevyjen asennusta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161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D:\Users\E1005537\Pictures\2019-05-29 29.5.2019\29.5.2019 07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845493"/>
            <a:ext cx="8712055" cy="578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92747" y="-17140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Bioreaktorin kaivot asennettuna</a:t>
            </a:r>
          </a:p>
        </p:txBody>
      </p:sp>
    </p:spTree>
    <p:extLst>
      <p:ext uri="{BB962C8B-B14F-4D97-AF65-F5344CB8AC3E}">
        <p14:creationId xmlns:p14="http://schemas.microsoft.com/office/powerpoint/2010/main" val="148023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D:\Users\E1005537\Pictures\2019-05-29 29.5.2019\29.5.2019 07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7919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5774F44-E6F5-42BF-9AA3-13DEE3C0A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Näkymä bioreaktoreilta purkuputkelle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524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D:\Users\E1005537\Pictures\2019-05-29 29.5.2019\29.5.2019 08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70973"/>
            <a:ext cx="8748464" cy="581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38944" y="-171400"/>
            <a:ext cx="8229600" cy="1143000"/>
          </a:xfrm>
        </p:spPr>
        <p:txBody>
          <a:bodyPr>
            <a:noAutofit/>
          </a:bodyPr>
          <a:lstStyle/>
          <a:p>
            <a:r>
              <a:rPr lang="fi-FI" sz="3200" dirty="0">
                <a:latin typeface="Playbill" panose="040506030A0602020202" pitchFamily="82" charset="0"/>
              </a:rPr>
              <a:t>Bioreaktoreiden ohitusputkien (halkaisija 110 cm) asennusta; </a:t>
            </a:r>
            <a:br>
              <a:rPr lang="fi-FI" sz="3200" dirty="0">
                <a:latin typeface="Playbill" panose="040506030A0602020202" pitchFamily="82" charset="0"/>
              </a:rPr>
            </a:br>
            <a:r>
              <a:rPr lang="fi-FI" sz="3200" dirty="0">
                <a:latin typeface="Playbill" panose="040506030A0602020202" pitchFamily="82" charset="0"/>
              </a:rPr>
              <a:t>vesi jota ei johdeta bioreaktoreihin päätyy alapuoliseen ojastoon</a:t>
            </a:r>
          </a:p>
        </p:txBody>
      </p:sp>
    </p:spTree>
    <p:extLst>
      <p:ext uri="{BB962C8B-B14F-4D97-AF65-F5344CB8AC3E}">
        <p14:creationId xmlns:p14="http://schemas.microsoft.com/office/powerpoint/2010/main" val="301232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D:\Users\E1005537\Pictures\2019-05-29 29.5.2019\29.5.2019 09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2373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0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D:\Users\E1005537\Pictures\2019-05-29 29.5.2019\29.5.2019 1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2373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66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D:\Users\E1005537\Pictures\2019-05-29 29.5.2019\29.5.2019 1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36711"/>
            <a:ext cx="8748464" cy="581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38944" y="-17140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Sienihakeyksikön yläpuolen patokohta</a:t>
            </a:r>
          </a:p>
        </p:txBody>
      </p:sp>
    </p:spTree>
    <p:extLst>
      <p:ext uri="{BB962C8B-B14F-4D97-AF65-F5344CB8AC3E}">
        <p14:creationId xmlns:p14="http://schemas.microsoft.com/office/powerpoint/2010/main" val="389483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D:\Users\E1005537\Pictures\2019-05-29 29.5.2019\29.5.2019 1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2373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74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urkuputkesta valuu vettä vasta kaivetun ojan pohjalle.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871682"/>
            <a:ext cx="8676456" cy="576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Purkuputken suu Kallo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525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D:\Users\E1005537\Pictures\2019-05-31 30.5.2019\30.5.2019 0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318" y="1264916"/>
            <a:ext cx="8371363" cy="556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5291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Playbill" panose="040506030A0602020202" pitchFamily="82" charset="0"/>
              </a:rPr>
              <a:t>Vesisade ja roudan sulaminen:</a:t>
            </a:r>
            <a:br>
              <a:rPr lang="fi-FI" dirty="0">
                <a:latin typeface="Playbill" panose="040506030A0602020202" pitchFamily="82" charset="0"/>
              </a:rPr>
            </a:br>
            <a:r>
              <a:rPr lang="fi-FI" dirty="0">
                <a:latin typeface="Playbill" panose="040506030A0602020202" pitchFamily="82" charset="0"/>
              </a:rPr>
              <a:t> vedenpinnan nousu ja rakenteiden liikkuminen. </a:t>
            </a:r>
          </a:p>
        </p:txBody>
      </p:sp>
    </p:spTree>
    <p:extLst>
      <p:ext uri="{BB962C8B-B14F-4D97-AF65-F5344CB8AC3E}">
        <p14:creationId xmlns:p14="http://schemas.microsoft.com/office/powerpoint/2010/main" val="381694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D:\Users\E1005537\Pictures\2019-05-31 30.5.2019\30.5.2019 01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942440"/>
            <a:ext cx="8636095" cy="573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A8AFABC-ACF5-4B2A-8FE4-8503614E9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Vedenpoistoa pumpulla ja sankoilla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349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D:\Users\E1005537\Pictures\2019-05-31 30.5.2019\30.5.2019 0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429" y="980728"/>
            <a:ext cx="8657142" cy="57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9D8F9D8-3C3B-4587-9961-FCD80CF92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9685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Ja työt pääsevät jatkumaan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66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D:\Users\E1005537\Pictures\2019-05-31 30.5.2019\30.5.2019 03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94" y="450341"/>
            <a:ext cx="8929801" cy="5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00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D:\Users\E1005537\Pictures\2019-05-31 30.5.2019\30.5.2019 04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641" y="1124744"/>
            <a:ext cx="8476717" cy="563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5DDEB60-F3D7-45D0-B3B4-034AFD971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8770"/>
            <a:ext cx="8229600" cy="1143000"/>
          </a:xfrm>
        </p:spPr>
        <p:txBody>
          <a:bodyPr>
            <a:noAutofit/>
          </a:bodyPr>
          <a:lstStyle/>
          <a:p>
            <a:r>
              <a:rPr lang="fi-FI" sz="3600" dirty="0">
                <a:latin typeface="Playbill" panose="040506030A0602020202" pitchFamily="82" charset="0"/>
              </a:rPr>
              <a:t>Bioreaktoreiden ohitusputkien rakenteita</a:t>
            </a:r>
          </a:p>
        </p:txBody>
      </p:sp>
    </p:spTree>
    <p:extLst>
      <p:ext uri="{BB962C8B-B14F-4D97-AF65-F5344CB8AC3E}">
        <p14:creationId xmlns:p14="http://schemas.microsoft.com/office/powerpoint/2010/main" val="270571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D:\Users\E1005537\Pictures\2019-05-31 30.5.2019\30.5.2019 0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559427"/>
            <a:ext cx="8657141" cy="574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69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D:\Users\E1005537\Pictures\2019-05-31 30.5.2019\30.5.2019 05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1052736"/>
            <a:ext cx="8424936" cy="559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378847-2419-4838-B2D7-9469DADA2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581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latin typeface="Playbill" panose="040506030A0602020202" pitchFamily="82" charset="0"/>
              </a:rPr>
              <a:t>Kaivo ja tilat sammalyksiköille ja sienihakeyksikölle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328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D:\Users\E1005537\Pictures\2019-05-31 30.5.2019\30.5.2019 06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96944" cy="564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3CB14CA-7B08-4C13-A535-C4F6F1DB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Playbill" panose="040506030A0602020202" pitchFamily="82" charset="0"/>
              </a:rPr>
              <a:t>Bioreaktoreiden pohjalle 1,5 mm HDPE kalvon alle suojaksi asetettavan suodatinkankaan asennusvaiheita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415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E1005537\Pictures\2019-05-31 30.5.2019\30.5.2019 07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559427"/>
            <a:ext cx="8657141" cy="574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8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E1005537\Pictures\2019-05-31 30.5.2019\30.5.2019 08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1196752"/>
            <a:ext cx="8424936" cy="559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48CF616-4F01-472B-91FC-C064B31D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58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Bioreaktorin 1,5 mm HDPE-kalvon asennusvaiheita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7239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ojektihenkilöitä tekemässä mittauksia purkuojassa.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632" y="836712"/>
            <a:ext cx="8734735" cy="580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49288" y="-9939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Lähtötilanne</a:t>
            </a:r>
          </a:p>
        </p:txBody>
      </p:sp>
    </p:spTree>
    <p:extLst>
      <p:ext uri="{BB962C8B-B14F-4D97-AF65-F5344CB8AC3E}">
        <p14:creationId xmlns:p14="http://schemas.microsoft.com/office/powerpoint/2010/main" val="77384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Users\E1005537\Pictures\2019-06-03 3.6.2019\3.6.2019 04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445" y="1196752"/>
            <a:ext cx="8369110" cy="555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420C78E-E6A0-45DB-83A5-63DF88E44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516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Pumpun asennus; nitrifikaatioyksikkö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804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Users\E1005537\Pictures\2019-06-04 4.6.2019\4.6.2019 01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514" y="1844824"/>
            <a:ext cx="7928971" cy="47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B4643C1-1682-489A-A8A6-C04C9FF9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490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Playbill" panose="040506030A0602020202" pitchFamily="82" charset="0"/>
              </a:rPr>
              <a:t>Sammalyksiköiden yläpuolisten patolevyjen aukot tulpattuna, niin että kesällä vesi menee patolevyjen yli sammalyksiköihin. Talvella tulpat voidaan ottaa pois edesauttamaan veden virtausta.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4866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Users\E1005537\Pictures\2019-06-04 4.6.2019\4.6.2019 04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445" y="1124744"/>
            <a:ext cx="8369110" cy="555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227F01D-0E0A-49D3-944E-D2A6033AE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Puuhakekuorma bioreaktoreita varten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581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Users\E1005537\Pictures\2019-06-04 4.6.2019\4.6.2019 09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429" y="980728"/>
            <a:ext cx="8657142" cy="57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6FC358-9FF6-4C67-8301-CEAD135D1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Rakennusvaiheita bioreaktorilla ja puuhakkeella täyttöä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752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Users\E1005537\Pictures\2019-06-04 4.6.2019\4.6.2019 1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14" y="1250090"/>
            <a:ext cx="8443371" cy="560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323A918-03DB-4D8C-AC58-3290835E6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Playbill" panose="040506030A0602020202" pitchFamily="82" charset="0"/>
              </a:rPr>
              <a:t>Bioreaktorin tarkkailuputket asennettuna;</a:t>
            </a:r>
            <a:br>
              <a:rPr lang="fi-FI" dirty="0">
                <a:latin typeface="Playbill" panose="040506030A0602020202" pitchFamily="82" charset="0"/>
              </a:rPr>
            </a:br>
            <a:r>
              <a:rPr lang="fi-FI" dirty="0">
                <a:latin typeface="Playbill" panose="040506030A0602020202" pitchFamily="82" charset="0"/>
              </a:rPr>
              <a:t>hakemateriaali- ja vesinäytteiden ottamista varten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876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E1005537\Pictures\2019-06-05 5.6.2019\5.6.2019 0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540" y="1196752"/>
            <a:ext cx="8280920" cy="550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74F5C2A-B97A-4979-BF4A-1606754FF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Nitrifikaatioyksikkö, lähtevä vesi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629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E1005537\Pictures\2019-06-05 5.6.2019\5.6.2019 00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657142" cy="57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DEFBFF0-FE42-45E9-B70D-0062AA3C7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>
            <a:noAutofit/>
          </a:bodyPr>
          <a:lstStyle/>
          <a:p>
            <a:r>
              <a:rPr lang="fi-FI" sz="3600" dirty="0">
                <a:latin typeface="Playbill"/>
              </a:rPr>
              <a:t>Etualalla biomattoallas, oviaukon luona nitrifikaatioyksikkö ja oikealla kemikalointi alumiinisulfaattilla</a:t>
            </a:r>
          </a:p>
        </p:txBody>
      </p:sp>
    </p:spTree>
    <p:extLst>
      <p:ext uri="{BB962C8B-B14F-4D97-AF65-F5344CB8AC3E}">
        <p14:creationId xmlns:p14="http://schemas.microsoft.com/office/powerpoint/2010/main" val="365055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E1005537\Pictures\2019-06-05 5.6.2019\5.6.2019 02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429" y="980728"/>
            <a:ext cx="8657142" cy="57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90892EF-0E12-4F1C-82A4-6D2B72DF0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Bioreaktoreihin tulevat vesiputket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977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Users\E1005537\Pictures\2019-06-05 5.6.2019\5.6.2019 03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11601"/>
            <a:ext cx="8729150" cy="579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86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Users\E1005537\Pictures\2019-06-05 5.6.2019\5.6.2019 06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429" y="980728"/>
            <a:ext cx="8657142" cy="57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6BDCB0D-8EE6-48B7-9BE4-15AB315C3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799"/>
            <a:ext cx="8229600" cy="1143000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Playbill" panose="040506030A0602020202" pitchFamily="82" charset="0"/>
              </a:rPr>
              <a:t>Hanat asennettuna;</a:t>
            </a:r>
            <a:br>
              <a:rPr lang="fi-FI" sz="3200" dirty="0">
                <a:latin typeface="Playbill" panose="040506030A0602020202" pitchFamily="82" charset="0"/>
              </a:rPr>
            </a:br>
            <a:r>
              <a:rPr lang="fi-FI" sz="3200" dirty="0">
                <a:latin typeface="Playbill" panose="040506030A0602020202" pitchFamily="82" charset="0"/>
              </a:rPr>
              <a:t>bioreaktoreille tuleva vesi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322107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E1005537\Pictures\2019-05-27 27.5.2019\27.5.2019 01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604448" cy="571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38944" y="-99392"/>
            <a:ext cx="8229600" cy="1143000"/>
          </a:xfrm>
        </p:spPr>
        <p:txBody>
          <a:bodyPr/>
          <a:lstStyle/>
          <a:p>
            <a:r>
              <a:rPr lang="fi-FI" dirty="0">
                <a:latin typeface="Playbill"/>
              </a:rPr>
              <a:t>Tuleva nitrifikaatioyksikkö</a:t>
            </a:r>
          </a:p>
        </p:txBody>
      </p:sp>
    </p:spTree>
    <p:extLst>
      <p:ext uri="{BB962C8B-B14F-4D97-AF65-F5344CB8AC3E}">
        <p14:creationId xmlns:p14="http://schemas.microsoft.com/office/powerpoint/2010/main" val="267636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Users\E1005537\Pictures\2019-06-05 5.6.2019\5.6.2019 05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441" y="1196752"/>
            <a:ext cx="8441118" cy="560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31A128B-57A4-43E4-809C-66E1C987D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34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Eristeiden asennustyöt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336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Users\E1005537\Pictures\2019-06-05 5.6.2019\5.6.2019 07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06" y="1412776"/>
            <a:ext cx="8225094" cy="517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3FD7566-1607-494F-9525-7FBC029AD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Playbill" panose="040506030A0602020202" pitchFamily="82" charset="0"/>
              </a:rPr>
              <a:t>Sammalyksiköihin, sammalten paikallaan pysymistä edistävän, tulevan muikkuverkon selvittely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50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Users\E1005537\Pictures\2019-06-05 5.6.2019\5.6.2019 07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4868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30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Users\E1005537\Pictures\2019-06-05 5.6.2019\5.6.2019 09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90872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C3A1DB-3215-4ED8-910E-1254A0844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Playbill" panose="040506030A0602020202" pitchFamily="82" charset="0"/>
              </a:rPr>
              <a:t>Nevasirppisammaleiden ja muikkuverkkojen asennus sammalyksiköihin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205609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Users\E1005537\Pictures\2019-06-05 5.6.2019\5.6.2019 09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59428"/>
            <a:ext cx="8657142" cy="57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D1C969E8-CD82-46BA-9E4F-F10043EC6EAB}"/>
              </a:ext>
            </a:extLst>
          </p:cNvPr>
          <p:cNvSpPr txBox="1">
            <a:spLocks/>
          </p:cNvSpPr>
          <p:nvPr/>
        </p:nvSpPr>
        <p:spPr>
          <a:xfrm>
            <a:off x="457200" y="-9939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00" dirty="0">
                <a:latin typeface="Playbill" panose="040506030A0602020202" pitchFamily="82" charset="0"/>
              </a:rPr>
              <a:t>Sammalet ja muikkuverkko paikoillaan ennen vedenpinnan nostoa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220801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Users\E1005537\Pictures\2019-06-06 6.6.2019\6.6.2019 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59428"/>
            <a:ext cx="8657142" cy="57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95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Users\E1005537\Pictures\2019-06-06 6.6.2019\6.6.2019 04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755" y="620688"/>
            <a:ext cx="845649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72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Users\E1005537\Pictures\2019-06-06 6.6.2019\6.6.2019 05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59428"/>
            <a:ext cx="8657142" cy="57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06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Users\E1005537\Pictures\2019-06-06 6.6.2019\6.6.2019 0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540" y="1196752"/>
            <a:ext cx="8280920" cy="550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279C93B-7429-45AF-A41F-D7D87557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11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Bioreaktorin V-mittapadollinen kaivo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837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Users\E1005537\Pictures\2019-06-06 6.6.2019\6.6.2019 09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755" y="1052736"/>
            <a:ext cx="845649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CDDD386-1F63-4462-9DE8-682ED116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Bioreaktorin lopullinen alapuolinen rakenne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928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E1005537\Pictures\2019-05-27 27.5.2019\27.5.2019 02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858" y="980743"/>
            <a:ext cx="8604448" cy="571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Rakennustarvikkeita</a:t>
            </a:r>
          </a:p>
        </p:txBody>
      </p:sp>
    </p:spTree>
    <p:extLst>
      <p:ext uri="{BB962C8B-B14F-4D97-AF65-F5344CB8AC3E}">
        <p14:creationId xmlns:p14="http://schemas.microsoft.com/office/powerpoint/2010/main" val="262789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Users\E1005537\Pictures\2019-06-06 6.6.2019\6.6.2019 06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641" y="1052736"/>
            <a:ext cx="8476717" cy="563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022947B-DCD5-4A1F-BA49-5F27B0D33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28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Sienihakesäkkien sovittelua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44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Users\E1005537\Pictures\2019-06-06 6.6.2019\6.6.2019 06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429" y="908720"/>
            <a:ext cx="8657142" cy="57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2A5857D-B953-4AF3-A33E-E74C82E27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i-FI" dirty="0" err="1">
                <a:latin typeface="Playbill"/>
              </a:rPr>
              <a:t>Kaldnes</a:t>
            </a:r>
            <a:r>
              <a:rPr lang="fi-FI" dirty="0">
                <a:latin typeface="Playbill"/>
              </a:rPr>
              <a:t> raksut </a:t>
            </a:r>
            <a:r>
              <a:rPr lang="fi-FI" dirty="0" err="1">
                <a:latin typeface="Playbill"/>
              </a:rPr>
              <a:t>nitrifikaatioyksikköä</a:t>
            </a:r>
            <a:r>
              <a:rPr lang="fi-FI" dirty="0">
                <a:latin typeface="Playbill"/>
              </a:rPr>
              <a:t> varten</a:t>
            </a:r>
          </a:p>
        </p:txBody>
      </p:sp>
    </p:spTree>
    <p:extLst>
      <p:ext uri="{BB962C8B-B14F-4D97-AF65-F5344CB8AC3E}">
        <p14:creationId xmlns:p14="http://schemas.microsoft.com/office/powerpoint/2010/main" val="138871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Users\E1005537\Pictures\2019-06-06 6.6.2019\6.6.2019 03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641" y="1210534"/>
            <a:ext cx="8476717" cy="563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3F8CD5C-4309-42DD-9BA3-798BCF48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67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Kaldnes raksut työssään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563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Users\E1005537\Pictures\2019-06-06 6.6.2019\6.6.2019 07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4868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22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:\Users\E1005537\Pictures\2019-06-06 6.6.2019\6.6.2019 09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4868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28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:\Users\E1005537\Pictures\2019-06-06 6.6.2019\6.6.2019 09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4868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07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Users\E1005537\Pictures\2019-06-06 6.6.2019\6.6.2019 1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980728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C0C7528-4201-4FE0-9742-1AACF7E0D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248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Edelleen sienihakeyksikön säätöä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27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Users\E1005537\Pictures\2019-06-06 6.6.2019\6.6.2019 1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4868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:\Users\E1005537\Pictures\2019-06-06 6.6.2019\6.6.2019 1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4868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7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:\Users\E1005537\Pictures\2019-06-06 6.6.2019\6.6.2019 1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90872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0E9A31D-96E5-4194-BBD4-05B8558BF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1328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Valmista? Ei ihan…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470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aksi henkilöä mittaamassa korkotasoja purkuojassa.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748464" cy="581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10952" y="-17140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Korkotasojen mittausta</a:t>
            </a:r>
          </a:p>
        </p:txBody>
      </p:sp>
    </p:spTree>
    <p:extLst>
      <p:ext uri="{BB962C8B-B14F-4D97-AF65-F5344CB8AC3E}">
        <p14:creationId xmlns:p14="http://schemas.microsoft.com/office/powerpoint/2010/main" val="263890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:\Users\E1005537\Pictures\2019-06-06 6.6.2019\6.6.2019 1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836712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A1A2217-4050-4D04-8523-FB11A319C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Ensimmäinen koekäynnistys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455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E1005537\Pictures\2019-06-09 7.6.2019\7.6.2019 0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4868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32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Users\E1005537\Pictures\2019-06-09 7.6.2019\7.6.2019 02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4868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9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E1005537\Pictures\2019-06-09 7.6.2019\7.6.2019 00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48680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39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Users\E1005537\Pictures\2019-06-10 10.6.2019\10.6.2019 0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980728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E966569-D2A9-4C51-9791-5A200F315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Perunankuorimateriaali jäädytettynä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23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Users\E1005537\Pictures\2019-06-10 10.6.2019\10.6.2019 02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33" y="1155934"/>
            <a:ext cx="8585134" cy="570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7175105-0AEF-464E-B7FF-32E5E918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sz="3200" dirty="0">
                <a:latin typeface="Playbill" panose="040506030A0602020202" pitchFamily="82" charset="0"/>
              </a:rPr>
              <a:t>Perunankuorimateriaalin lisäys puuhakkeen joukkoon toiseen bioreaktoriin. Perunankuorimateriaali säilytettiin jäätyneenä ja lisäys (sekoitus puuhakkeen joukkoon) tehtiin siinä vaiheessa, kun vesi jo virtasi rakenteessa.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24821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Users\E1005537\Pictures\2019-06-10 10.6.2019\10.6.2019 05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921" y="476672"/>
            <a:ext cx="8890157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26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Users\E1005537\Pictures\2019-06-11 11.6.2019\11.6.2019 0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074741"/>
            <a:ext cx="86733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8311510-5825-48A2-8DD9-9992856D9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latin typeface="Playbill" panose="040506030A0602020202" pitchFamily="82" charset="0"/>
              </a:rPr>
              <a:t>Bioreaktorin muovipeite asennettuna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937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Users\E1005537\Pictures\2019-06-11 11.6.2019\11.6.2019 03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429" y="764704"/>
            <a:ext cx="8657142" cy="57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2447FA2-CE67-46EB-965D-29226C61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/>
          <a:lstStyle/>
          <a:p>
            <a:r>
              <a:rPr lang="fi-FI" dirty="0">
                <a:latin typeface="Playbill" panose="040506030A0602020202" pitchFamily="82" charset="0"/>
              </a:rPr>
              <a:t>Sienihakeyksikön rakennemuutos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04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Users\E1005537\Pictures\2019-06-11 11.6.2019\11.6.2019 08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8" y="559428"/>
            <a:ext cx="8657142" cy="57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88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_Rakennerahastot_2014-2020_mallipohja_EAKR_FI_7.14">
  <a:themeElements>
    <a:clrScheme name="TEM_Rakennerahastot">
      <a:dk1>
        <a:sysClr val="windowText" lastClr="000000"/>
      </a:dk1>
      <a:lt1>
        <a:srgbClr val="FFFFFF"/>
      </a:lt1>
      <a:dk2>
        <a:srgbClr val="646464"/>
      </a:dk2>
      <a:lt2>
        <a:srgbClr val="FFFFFF"/>
      </a:lt2>
      <a:accent1>
        <a:srgbClr val="8CBE41"/>
      </a:accent1>
      <a:accent2>
        <a:srgbClr val="5BC6E8"/>
      </a:accent2>
      <a:accent3>
        <a:srgbClr val="009FDA"/>
      </a:accent3>
      <a:accent4>
        <a:srgbClr val="5F378C"/>
      </a:accent4>
      <a:accent5>
        <a:srgbClr val="E2007A"/>
      </a:accent5>
      <a:accent6>
        <a:srgbClr val="F6921E"/>
      </a:accent6>
      <a:hlink>
        <a:srgbClr val="00549F"/>
      </a:hlink>
      <a:folHlink>
        <a:srgbClr val="00B299"/>
      </a:folHlink>
    </a:clrScheme>
    <a:fontScheme name="TEM_Rakennerahast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2997</TotalTime>
  <Words>532</Words>
  <Application>Microsoft Office PowerPoint</Application>
  <PresentationFormat>Näytössä katseltava diaesitys (4:3)</PresentationFormat>
  <Paragraphs>129</Paragraphs>
  <Slides>134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134</vt:i4>
      </vt:variant>
    </vt:vector>
  </HeadingPairs>
  <TitlesOfParts>
    <vt:vector size="140" baseType="lpstr">
      <vt:lpstr>Arial</vt:lpstr>
      <vt:lpstr>Calibri</vt:lpstr>
      <vt:lpstr>Playbill</vt:lpstr>
      <vt:lpstr>Office-teema</vt:lpstr>
      <vt:lpstr>TEM_Rakennerahastot_2014-2020_mallipohja_EAKR_FI_7.14</vt:lpstr>
      <vt:lpstr>1_Office-teema</vt:lpstr>
      <vt:lpstr>Passiiviset hybridipuhdistusratkaisut arktisten valumavesien typen ja raskasmetallien puhdistamiseen  HybArkt</vt:lpstr>
      <vt:lpstr>KALLON JÄTEVEDENPUHDISTAMO  --TYPENPOISTON TEHOSTAMISEN PILOTTIYKSIKÖIDEN RAKENNUS 27.5.-12.6.2019</vt:lpstr>
      <vt:lpstr>KALLO rakennettu pilottikokonaisuus typenpoiston tehostamiseksi</vt:lpstr>
      <vt:lpstr>Kallon  jätevedenpuhdistamon puhdistusprosessit </vt:lpstr>
      <vt:lpstr>Purkuputken suu Kallo</vt:lpstr>
      <vt:lpstr>Lähtötilanne</vt:lpstr>
      <vt:lpstr>Tuleva nitrifikaatioyksikkö</vt:lpstr>
      <vt:lpstr>Rakennustarvikkeita</vt:lpstr>
      <vt:lpstr>Korkotasojen mittausta</vt:lpstr>
      <vt:lpstr> Merkkipaalutusta</vt:lpstr>
      <vt:lpstr>Neuvonpitoa ja työnjakoa</vt:lpstr>
      <vt:lpstr>Rakennetöiden aloitus purkuputken suulla</vt:lpstr>
      <vt:lpstr>Näkymä purkuputkelta ennen rakennemuutoksia</vt:lpstr>
      <vt:lpstr>Purkuputken alaosan kuivatus rakennetöitä varten</vt:lpstr>
      <vt:lpstr>Kaivon asennus purkuputken suulle</vt:lpstr>
      <vt:lpstr>Purkuputken kaivo asennettuna, jäteveden ohipumppaus</vt:lpstr>
      <vt:lpstr>Purkuputken V-mittapadollinen kaivo;  pinnankorkeuksien mittaus ja virtaamien laskeminen</vt:lpstr>
      <vt:lpstr>Taitaja työssään</vt:lpstr>
      <vt:lpstr>Ensimmäisen patolevyn asennusvaihe purkuputken lähelle</vt:lpstr>
      <vt:lpstr>Patokohdan muokkausta</vt:lpstr>
      <vt:lpstr>PowerPoint-esitys</vt:lpstr>
      <vt:lpstr>Tuleva bioreaktoreiden paikka</vt:lpstr>
      <vt:lpstr>Näkymä tulevien bioreaktoreiden paikalta purkuputkelle </vt:lpstr>
      <vt:lpstr>PowerPoint-esitys</vt:lpstr>
      <vt:lpstr>Ensimmäinen patolevy asennettuna</vt:lpstr>
      <vt:lpstr>Jätevedenpuhdistamo ennen nitrifikaatioyksikköä</vt:lpstr>
      <vt:lpstr>Tulevan sammalyksikön patokohta (muutettu syksyllä 2019 laskeutusaltaaksi)</vt:lpstr>
      <vt:lpstr>Korkotasojen mittausta</vt:lpstr>
      <vt:lpstr> Työniloa</vt:lpstr>
      <vt:lpstr>Korvaamaton apu</vt:lpstr>
      <vt:lpstr>Patolevyjen asennusta</vt:lpstr>
      <vt:lpstr>Ensimmäinen nitrifikaatioallas paikallaan</vt:lpstr>
      <vt:lpstr>Patolevyjen työstöä</vt:lpstr>
      <vt:lpstr>Patolevyjen asennusta;  tulevat sammalyksiköt, (syksystä 2019 lähtien laskeutusaltaat)</vt:lpstr>
      <vt:lpstr>PowerPoint-esitys</vt:lpstr>
      <vt:lpstr>Nevasirppisammaleet asennusta odottamassa </vt:lpstr>
      <vt:lpstr>1. ja 2. sammalyksikön (syksystä 2019 lähtien laskeutusaltaat) patorakenteet</vt:lpstr>
      <vt:lpstr>Bioreaktorin patorakenteita ja korkotasojen mittausta</vt:lpstr>
      <vt:lpstr>Nitrifikaatioaltaat asennettuna</vt:lpstr>
      <vt:lpstr>Bioreaktorin tulevat V-mittapadolliset kaivot</vt:lpstr>
      <vt:lpstr>Bioreaktorin rakennusvaiheita</vt:lpstr>
      <vt:lpstr>Patolevyjen asennusta</vt:lpstr>
      <vt:lpstr>Bioreaktorin kaivot asennettuna</vt:lpstr>
      <vt:lpstr>Näkymä bioreaktoreilta purkuputkelle</vt:lpstr>
      <vt:lpstr>Bioreaktoreiden ohitusputkien (halkaisija 110 cm) asennusta;  vesi jota ei johdeta bioreaktoreihin päätyy alapuoliseen ojastoon</vt:lpstr>
      <vt:lpstr>PowerPoint-esitys</vt:lpstr>
      <vt:lpstr>PowerPoint-esitys</vt:lpstr>
      <vt:lpstr>Sienihakeyksikön yläpuolen patokohta</vt:lpstr>
      <vt:lpstr>PowerPoint-esitys</vt:lpstr>
      <vt:lpstr>Vesisade ja roudan sulaminen:  vedenpinnan nousu ja rakenteiden liikkuminen. </vt:lpstr>
      <vt:lpstr>Vedenpoistoa pumpulla ja sankoilla</vt:lpstr>
      <vt:lpstr>Ja työt pääsevät jatkumaan</vt:lpstr>
      <vt:lpstr>PowerPoint-esitys</vt:lpstr>
      <vt:lpstr>Bioreaktoreiden ohitusputkien rakenteita</vt:lpstr>
      <vt:lpstr>PowerPoint-esitys</vt:lpstr>
      <vt:lpstr>Kaivo ja tilat sammalyksiköille ja sienihakeyksikölle </vt:lpstr>
      <vt:lpstr>Bioreaktoreiden pohjalle 1,5 mm HDPE kalvon alle suojaksi asetettavan suodatinkankaan asennusvaiheita</vt:lpstr>
      <vt:lpstr>PowerPoint-esitys</vt:lpstr>
      <vt:lpstr>Bioreaktorin 1,5 mm HDPE-kalvon asennusvaiheita </vt:lpstr>
      <vt:lpstr>Pumpun asennus; nitrifikaatioyksikkö</vt:lpstr>
      <vt:lpstr>Sammalyksiköiden yläpuolisten patolevyjen aukot tulpattuna, niin että kesällä vesi menee patolevyjen yli sammalyksiköihin. Talvella tulpat voidaan ottaa pois edesauttamaan veden virtausta.</vt:lpstr>
      <vt:lpstr>Puuhakekuorma bioreaktoreita varten</vt:lpstr>
      <vt:lpstr>Rakennusvaiheita bioreaktorilla ja puuhakkeella täyttöä</vt:lpstr>
      <vt:lpstr>Bioreaktorin tarkkailuputket asennettuna; hakemateriaali- ja vesinäytteiden ottamista varten</vt:lpstr>
      <vt:lpstr>Nitrifikaatioyksikkö, lähtevä vesi</vt:lpstr>
      <vt:lpstr>Etualalla biomattoallas, oviaukon luona nitrifikaatioyksikkö ja oikealla kemikalointi alumiinisulfaattilla</vt:lpstr>
      <vt:lpstr>Bioreaktoreihin tulevat vesiputket</vt:lpstr>
      <vt:lpstr>PowerPoint-esitys</vt:lpstr>
      <vt:lpstr>Hanat asennettuna; bioreaktoreille tuleva vesi</vt:lpstr>
      <vt:lpstr>Eristeiden asennustyöt</vt:lpstr>
      <vt:lpstr>Sammalyksiköihin, sammalten paikallaan pysymistä edistävän, tulevan muikkuverkon selvittely</vt:lpstr>
      <vt:lpstr>PowerPoint-esitys</vt:lpstr>
      <vt:lpstr>Nevasirppisammaleiden ja muikkuverkkojen asennus sammalyksiköihin</vt:lpstr>
      <vt:lpstr>PowerPoint-esitys</vt:lpstr>
      <vt:lpstr>PowerPoint-esitys</vt:lpstr>
      <vt:lpstr>PowerPoint-esitys</vt:lpstr>
      <vt:lpstr>PowerPoint-esitys</vt:lpstr>
      <vt:lpstr>Bioreaktorin V-mittapadollinen kaivo</vt:lpstr>
      <vt:lpstr>Bioreaktorin lopullinen alapuolinen rakenne</vt:lpstr>
      <vt:lpstr>Sienihakesäkkien sovittelua</vt:lpstr>
      <vt:lpstr>Kaldnes raksut nitrifikaatioyksikköä varten</vt:lpstr>
      <vt:lpstr>Kaldnes raksut työssään</vt:lpstr>
      <vt:lpstr>PowerPoint-esitys</vt:lpstr>
      <vt:lpstr>PowerPoint-esitys</vt:lpstr>
      <vt:lpstr>PowerPoint-esitys</vt:lpstr>
      <vt:lpstr>Edelleen sienihakeyksikön säätöä</vt:lpstr>
      <vt:lpstr>PowerPoint-esitys</vt:lpstr>
      <vt:lpstr>PowerPoint-esitys</vt:lpstr>
      <vt:lpstr>Valmista? Ei ihan…</vt:lpstr>
      <vt:lpstr>Ensimmäinen koekäynnistys</vt:lpstr>
      <vt:lpstr>PowerPoint-esitys</vt:lpstr>
      <vt:lpstr>PowerPoint-esitys</vt:lpstr>
      <vt:lpstr>PowerPoint-esitys</vt:lpstr>
      <vt:lpstr>Perunankuorimateriaali jäädytettynä</vt:lpstr>
      <vt:lpstr>Perunankuorimateriaalin lisäys puuhakkeen joukkoon toiseen bioreaktoriin. Perunankuorimateriaali säilytettiin jäätyneenä ja lisäys (sekoitus puuhakkeen joukkoon) tehtiin siinä vaiheessa, kun vesi jo virtasi rakenteessa.</vt:lpstr>
      <vt:lpstr>PowerPoint-esitys</vt:lpstr>
      <vt:lpstr>Bioreaktorin muovipeite asennettuna</vt:lpstr>
      <vt:lpstr>Sienihakeyksikön rakennemuutos</vt:lpstr>
      <vt:lpstr>PowerPoint-esitys</vt:lpstr>
      <vt:lpstr>Bioreaktoreiden ja sienihakeyksikön välisen osan eritystä</vt:lpstr>
      <vt:lpstr>Ojanpenkereille asennetun eroosiosuojaverkon asennusvaiheet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Eroosiosuojaverkkoon istutettiin nurmilauha-tuppaita, jotka juurtuessaan ja levitessään pitäisivät penkereen maata koossa sen jälkeen, kun kookoskuituverkko on maatunut</vt:lpstr>
      <vt:lpstr>PowerPoint-esitys</vt:lpstr>
      <vt:lpstr>Purkuputken jälkeisen pienen laskeutusallastilan eristystyöt</vt:lpstr>
      <vt:lpstr>PowerPoint-esitys</vt:lpstr>
      <vt:lpstr>PowerPoint-esitys</vt:lpstr>
      <vt:lpstr>Valmistuneet passiiviset hybridipuhdistusratkaisut</vt:lpstr>
      <vt:lpstr>Nitrifikaatioyksikkö</vt:lpstr>
      <vt:lpstr>PowerPoint-esitys</vt:lpstr>
      <vt:lpstr>Purkuputken V-mittapadollinen kaivo, pieni laskeutusallastila ja ensimmäinen sammalyksikkö</vt:lpstr>
      <vt:lpstr>2 ensimmäistä sammalyksikköä (syksystä 2019 lähtien laskeutusaltaat)</vt:lpstr>
      <vt:lpstr>Sienihakeyksikkö</vt:lpstr>
      <vt:lpstr>Bioreaktori: Perunankuori- ja puuhakeyksikkö oikealla  sekä vasemmalla puuhakeyksikkö</vt:lpstr>
      <vt:lpstr>Bioreaktorin V-mittapadolliset kaivot;  perunankuori- ja puuhakeyksikkö ja puuhakeyksikkö</vt:lpstr>
      <vt:lpstr>Pilottialue syksyllä 2019</vt:lpstr>
      <vt:lpstr>Odottamattomia ongelmia…</vt:lpstr>
      <vt:lpstr>Sienihakesäkkien lahoaminen</vt:lpstr>
      <vt:lpstr>PowerPoint-esitys</vt:lpstr>
      <vt:lpstr> Ja se pahin, liete-/kemikaalisakkavuoto</vt:lpstr>
      <vt:lpstr>PowerPoint-esitys</vt:lpstr>
      <vt:lpstr>Lietevuodon seurauksena altaiden tyhjennys lietteestä, sammaleista ja sienihakkeista</vt:lpstr>
      <vt:lpstr>PowerPoint-esitys</vt:lpstr>
      <vt:lpstr>PowerPoint-esitys</vt:lpstr>
      <vt:lpstr>Tilanne marraskuun lopulla 2019 ja uudet rakennemuutokset</vt:lpstr>
      <vt:lpstr>Ensimmäiset sammalyksiköt laskeutusaltaiksi  Sammalet  takaisin vain 3. yksikköön  </vt:lpstr>
      <vt:lpstr>Sienihakkeen asennus takaisin ojaan katiskoissa</vt:lpstr>
      <vt:lpstr>Erityiskiitokset  Kallon  Mahtavalle Talkooväelle</vt:lpstr>
      <vt:lpstr>PowerPoint-esitys</vt:lpstr>
    </vt:vector>
  </TitlesOfParts>
  <Company>Ympäristöhallinto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Passiiviset hybridipuhdistusratkaisut arktisten valumavesien typen ja raskasmetallien puhdistamiseen (HybArkt)</dc:title>
  <dc:creator>Korhonen Anne</dc:creator>
  <cp:lastModifiedBy>Kuoppala Minna</cp:lastModifiedBy>
  <cp:revision>222</cp:revision>
  <dcterms:created xsi:type="dcterms:W3CDTF">2019-08-29T10:10:02Z</dcterms:created>
  <dcterms:modified xsi:type="dcterms:W3CDTF">2020-06-01T07:32:02Z</dcterms:modified>
</cp:coreProperties>
</file>